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2"/>
  </p:notesMasterIdLst>
  <p:sldIdLst>
    <p:sldId id="400" r:id="rId2"/>
    <p:sldId id="401" r:id="rId3"/>
    <p:sldId id="371" r:id="rId4"/>
    <p:sldId id="373" r:id="rId5"/>
    <p:sldId id="393" r:id="rId6"/>
    <p:sldId id="394" r:id="rId7"/>
    <p:sldId id="375" r:id="rId8"/>
    <p:sldId id="374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7" r:id="rId27"/>
    <p:sldId id="395" r:id="rId28"/>
    <p:sldId id="399" r:id="rId29"/>
    <p:sldId id="398" r:id="rId30"/>
    <p:sldId id="396" r:id="rId31"/>
    <p:sldId id="331" r:id="rId32"/>
    <p:sldId id="372" r:id="rId33"/>
    <p:sldId id="310" r:id="rId34"/>
    <p:sldId id="333" r:id="rId35"/>
    <p:sldId id="332" r:id="rId36"/>
    <p:sldId id="334" r:id="rId37"/>
    <p:sldId id="335" r:id="rId38"/>
    <p:sldId id="336" r:id="rId39"/>
    <p:sldId id="337" r:id="rId40"/>
    <p:sldId id="338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8" r:id="rId49"/>
    <p:sldId id="349" r:id="rId50"/>
    <p:sldId id="350" r:id="rId51"/>
    <p:sldId id="351" r:id="rId52"/>
    <p:sldId id="352" r:id="rId53"/>
    <p:sldId id="355" r:id="rId54"/>
    <p:sldId id="369" r:id="rId55"/>
    <p:sldId id="356" r:id="rId56"/>
    <p:sldId id="353" r:id="rId57"/>
    <p:sldId id="354" r:id="rId58"/>
    <p:sldId id="357" r:id="rId59"/>
    <p:sldId id="361" r:id="rId60"/>
    <p:sldId id="358" r:id="rId61"/>
    <p:sldId id="339" r:id="rId62"/>
    <p:sldId id="359" r:id="rId63"/>
    <p:sldId id="360" r:id="rId64"/>
    <p:sldId id="362" r:id="rId65"/>
    <p:sldId id="363" r:id="rId66"/>
    <p:sldId id="364" r:id="rId67"/>
    <p:sldId id="365" r:id="rId68"/>
    <p:sldId id="368" r:id="rId69"/>
    <p:sldId id="370" r:id="rId70"/>
    <p:sldId id="366" r:id="rId71"/>
    <p:sldId id="367" r:id="rId72"/>
    <p:sldId id="280" r:id="rId73"/>
    <p:sldId id="316" r:id="rId74"/>
    <p:sldId id="317" r:id="rId75"/>
    <p:sldId id="312" r:id="rId76"/>
    <p:sldId id="313" r:id="rId77"/>
    <p:sldId id="314" r:id="rId78"/>
    <p:sldId id="315" r:id="rId79"/>
    <p:sldId id="318" r:id="rId80"/>
    <p:sldId id="319" r:id="rId81"/>
    <p:sldId id="320" r:id="rId82"/>
    <p:sldId id="327" r:id="rId83"/>
    <p:sldId id="321" r:id="rId84"/>
    <p:sldId id="328" r:id="rId85"/>
    <p:sldId id="329" r:id="rId86"/>
    <p:sldId id="330" r:id="rId87"/>
    <p:sldId id="322" r:id="rId88"/>
    <p:sldId id="323" r:id="rId89"/>
    <p:sldId id="324" r:id="rId90"/>
    <p:sldId id="325" r:id="rId91"/>
    <p:sldId id="326" r:id="rId92"/>
    <p:sldId id="311" r:id="rId93"/>
    <p:sldId id="298" r:id="rId94"/>
    <p:sldId id="286" r:id="rId95"/>
    <p:sldId id="284" r:id="rId96"/>
    <p:sldId id="287" r:id="rId97"/>
    <p:sldId id="288" r:id="rId98"/>
    <p:sldId id="285" r:id="rId99"/>
    <p:sldId id="299" r:id="rId100"/>
    <p:sldId id="289" r:id="rId101"/>
    <p:sldId id="290" r:id="rId102"/>
    <p:sldId id="291" r:id="rId103"/>
    <p:sldId id="292" r:id="rId104"/>
    <p:sldId id="300" r:id="rId105"/>
    <p:sldId id="294" r:id="rId106"/>
    <p:sldId id="293" r:id="rId107"/>
    <p:sldId id="295" r:id="rId108"/>
    <p:sldId id="296" r:id="rId109"/>
    <p:sldId id="301" r:id="rId110"/>
    <p:sldId id="297" r:id="rId111"/>
    <p:sldId id="302" r:id="rId112"/>
    <p:sldId id="303" r:id="rId113"/>
    <p:sldId id="304" r:id="rId114"/>
    <p:sldId id="305" r:id="rId115"/>
    <p:sldId id="306" r:id="rId116"/>
    <p:sldId id="307" r:id="rId117"/>
    <p:sldId id="308" r:id="rId118"/>
    <p:sldId id="309" r:id="rId119"/>
    <p:sldId id="282" r:id="rId120"/>
    <p:sldId id="277" r:id="rId121"/>
    <p:sldId id="278" r:id="rId122"/>
    <p:sldId id="279" r:id="rId123"/>
    <p:sldId id="257" r:id="rId124"/>
    <p:sldId id="262" r:id="rId125"/>
    <p:sldId id="258" r:id="rId126"/>
    <p:sldId id="259" r:id="rId127"/>
    <p:sldId id="263" r:id="rId128"/>
    <p:sldId id="264" r:id="rId129"/>
    <p:sldId id="266" r:id="rId130"/>
    <p:sldId id="265" r:id="rId131"/>
    <p:sldId id="267" r:id="rId132"/>
    <p:sldId id="268" r:id="rId133"/>
    <p:sldId id="270" r:id="rId134"/>
    <p:sldId id="269" r:id="rId135"/>
    <p:sldId id="271" r:id="rId136"/>
    <p:sldId id="272" r:id="rId137"/>
    <p:sldId id="275" r:id="rId138"/>
    <p:sldId id="276" r:id="rId139"/>
    <p:sldId id="256" r:id="rId140"/>
    <p:sldId id="261" r:id="rId141"/>
  </p:sldIdLst>
  <p:sldSz cx="16256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3" autoAdjust="0"/>
    <p:restoredTop sz="94660"/>
  </p:normalViewPr>
  <p:slideViewPr>
    <p:cSldViewPr snapToGrid="0">
      <p:cViewPr varScale="1">
        <p:scale>
          <a:sx n="54" d="100"/>
          <a:sy n="54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1D126-952E-C64E-8090-5D5643535004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55FF6-D005-3C4B-9703-A8E500D5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995312"/>
            <a:ext cx="13817600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6403623"/>
            <a:ext cx="12192000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2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1" y="649111"/>
            <a:ext cx="3505200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1" y="649111"/>
            <a:ext cx="10312400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4" y="3039537"/>
            <a:ext cx="14020800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4" y="8159048"/>
            <a:ext cx="14020800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35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3245556"/>
            <a:ext cx="690880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3245556"/>
            <a:ext cx="690880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4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649114"/>
            <a:ext cx="14020800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9" y="2988734"/>
            <a:ext cx="6877049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9" y="4453467"/>
            <a:ext cx="6877049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1" y="2988734"/>
            <a:ext cx="6910917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1" y="4453467"/>
            <a:ext cx="6910917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6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6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1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755425"/>
            <a:ext cx="8229600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4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755425"/>
            <a:ext cx="8229600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74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649114"/>
            <a:ext cx="140208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3245556"/>
            <a:ext cx="140208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0DF9B-AB3A-4486-AD34-21D2E8C6C30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11300181"/>
            <a:ext cx="5486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1CCB4-09C5-403E-9353-11DC095B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4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620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9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4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90B58E6-BEB6-61B7-AE10-3599DF9F6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55951"/>
              </p:ext>
            </p:extLst>
          </p:nvPr>
        </p:nvGraphicFramePr>
        <p:xfrm>
          <a:off x="3410459" y="218984"/>
          <a:ext cx="8235201" cy="11653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667162" imgH="8020050" progId="Acrobat.Document.DC">
                  <p:embed/>
                </p:oleObj>
              </mc:Choice>
              <mc:Fallback>
                <p:oleObj name="Acrobat Document" r:id="rId2" imgW="5667162" imgH="802005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90B58E6-BEB6-61B7-AE10-3599DF9F6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10459" y="218984"/>
                        <a:ext cx="8235201" cy="11653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724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DCF144BA-D51B-C637-3BB1-1DD58AB91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9" y="427077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8E364D26-F0B0-A41D-E140-5D82B6A7C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555415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6F51105E-995D-1267-A7C3-633A097E2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6096000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B02E8057-07C6-A990-F62C-1E929D261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3" y="6096000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957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BD12E91-7EBC-26E8-7032-BB824CDD9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279" y="1876636"/>
            <a:ext cx="5541607" cy="4614067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95FA1C6-C474-23D6-6C55-FE155B42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02" y="6869944"/>
            <a:ext cx="5717575" cy="4760582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38548C9-479C-BEE2-04BE-1B9C5C563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296" y="6827878"/>
            <a:ext cx="5717575" cy="4760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1624C0-A03B-3979-5D39-FCFE6C7DD449}"/>
              </a:ext>
            </a:extLst>
          </p:cNvPr>
          <p:cNvSpPr txBox="1"/>
          <p:nvPr/>
        </p:nvSpPr>
        <p:spPr>
          <a:xfrm>
            <a:off x="5005137" y="561474"/>
            <a:ext cx="42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VIK – Target - PPC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44A9D136-BDD8-85E3-4381-EF3BB17D2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02" y="1989219"/>
            <a:ext cx="6058349" cy="43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80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5CAE5FB-6B2C-F409-8D4B-B4F7A2096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105" y="1822741"/>
            <a:ext cx="6358097" cy="529389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FC8792D-4954-E57A-D09D-C745931CD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06" y="7270997"/>
            <a:ext cx="5717575" cy="476058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2EAF9A8-CAD5-BCE8-1249-3499B8F2A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67" y="7116636"/>
            <a:ext cx="5717575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B6B7E-10A5-A336-61BD-DA602581F1E9}"/>
              </a:ext>
            </a:extLst>
          </p:cNvPr>
          <p:cNvSpPr txBox="1"/>
          <p:nvPr/>
        </p:nvSpPr>
        <p:spPr>
          <a:xfrm>
            <a:off x="5005137" y="561474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VIK – Move - PPC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0649509-5D32-DEA7-F291-0B80AF92C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92" y="1822741"/>
            <a:ext cx="7066808" cy="5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22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AB67AAB-E60E-E7A0-DB80-836A05DB1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223" y="1586810"/>
            <a:ext cx="6019849" cy="501226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5464C8E-2213-0352-7AAA-B8D8267D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73" y="6869944"/>
            <a:ext cx="5717575" cy="476058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039A5A4-189D-68B6-8B51-F9154E76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223" y="6869944"/>
            <a:ext cx="5717575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317C40-54BB-F595-EC28-CFDFC62BBF1B}"/>
              </a:ext>
            </a:extLst>
          </p:cNvPr>
          <p:cNvSpPr txBox="1"/>
          <p:nvPr/>
        </p:nvSpPr>
        <p:spPr>
          <a:xfrm>
            <a:off x="5005137" y="561474"/>
            <a:ext cx="417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VIK – Target - PFC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6731BAF-6F15-3C7D-2F7A-1BDAF08F7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5" y="1586810"/>
            <a:ext cx="7021017" cy="501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297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2C78A65-4AA9-00FC-1644-E648BF0D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008" y="1542055"/>
            <a:ext cx="6229684" cy="518697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3A81797-C1A6-AEC2-A074-5724C162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6729031"/>
            <a:ext cx="6229684" cy="5186976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33C0340-B30C-0906-B46D-4B1A29FB5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63" y="6940172"/>
            <a:ext cx="5717575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E04950-EC85-8BFC-92D5-71C99AF6976D}"/>
              </a:ext>
            </a:extLst>
          </p:cNvPr>
          <p:cNvSpPr txBox="1"/>
          <p:nvPr/>
        </p:nvSpPr>
        <p:spPr>
          <a:xfrm>
            <a:off x="5005137" y="561474"/>
            <a:ext cx="4063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VIK – Move - PFC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45EBD62-9581-3C8B-7D1F-09D3A991F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08" y="1755252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291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42618-5459-D8DD-15DF-D4549029F7B5}"/>
              </a:ext>
            </a:extLst>
          </p:cNvPr>
          <p:cNvSpPr txBox="1"/>
          <p:nvPr/>
        </p:nvSpPr>
        <p:spPr>
          <a:xfrm>
            <a:off x="6737684" y="5197642"/>
            <a:ext cx="3225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QUIGLEY</a:t>
            </a:r>
          </a:p>
        </p:txBody>
      </p:sp>
    </p:spTree>
    <p:extLst>
      <p:ext uri="{BB962C8B-B14F-4D97-AF65-F5344CB8AC3E}">
        <p14:creationId xmlns:p14="http://schemas.microsoft.com/office/powerpoint/2010/main" val="19489202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D4D1BE-E15D-9EDE-2645-5C2CD945A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412" y="1335418"/>
            <a:ext cx="5717575" cy="476058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CC408A9-2102-28A1-A781-1F0D9923F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88" y="6811835"/>
            <a:ext cx="5717575" cy="476058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277D589-AA33-CB53-EE62-103A2A723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738" y="6811835"/>
            <a:ext cx="5717575" cy="476058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7600C10-460B-73A0-E9AF-D68079E8E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9" y="1600527"/>
            <a:ext cx="6668472" cy="4760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929C35-B32D-D96D-34B8-C2D4DC3ED7EE}"/>
              </a:ext>
            </a:extLst>
          </p:cNvPr>
          <p:cNvSpPr txBox="1"/>
          <p:nvPr/>
        </p:nvSpPr>
        <p:spPr>
          <a:xfrm>
            <a:off x="5021179" y="433137"/>
            <a:ext cx="53194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Quigley – Target - MST</a:t>
            </a:r>
          </a:p>
        </p:txBody>
      </p:sp>
    </p:spTree>
    <p:extLst>
      <p:ext uri="{BB962C8B-B14F-4D97-AF65-F5344CB8AC3E}">
        <p14:creationId xmlns:p14="http://schemas.microsoft.com/office/powerpoint/2010/main" val="42893503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D1B1C03-13CE-6474-2561-7AACCAF65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558" y="1744982"/>
            <a:ext cx="6313189" cy="525650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FFABDEA-905B-B47B-8E0F-C35A03E29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72" y="6935075"/>
            <a:ext cx="6070502" cy="505443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0FE831F-8595-724A-1369-3509F9E32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07" y="7228930"/>
            <a:ext cx="5717575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45A53-C0CE-9E91-2869-A240E4F10DE4}"/>
              </a:ext>
            </a:extLst>
          </p:cNvPr>
          <p:cNvSpPr txBox="1"/>
          <p:nvPr/>
        </p:nvSpPr>
        <p:spPr>
          <a:xfrm>
            <a:off x="5005137" y="561474"/>
            <a:ext cx="5207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Quigley – Move - MST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BD17682-B759-1B1D-E9B3-1E707845A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28" y="1992943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75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0122F713-477B-A169-AFB4-01E0EBCB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43" y="1335418"/>
            <a:ext cx="6029776" cy="5020528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374B93E-B319-54C5-17FE-74DB9EF52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13" y="6394741"/>
            <a:ext cx="6008387" cy="500271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B3E9D92-E051-ABB7-FEC9-01C0A354F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560" y="6505317"/>
            <a:ext cx="6008386" cy="500271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2D88E93-59A2-35A7-8713-319125FAD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70" y="1410103"/>
            <a:ext cx="6668472" cy="4760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5FB219-927D-0CAA-01E1-E8C235CDFC97}"/>
              </a:ext>
            </a:extLst>
          </p:cNvPr>
          <p:cNvSpPr txBox="1"/>
          <p:nvPr/>
        </p:nvSpPr>
        <p:spPr>
          <a:xfrm>
            <a:off x="5053263" y="416606"/>
            <a:ext cx="5190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Quigley – Target - PPC</a:t>
            </a:r>
          </a:p>
        </p:txBody>
      </p:sp>
    </p:spTree>
    <p:extLst>
      <p:ext uri="{BB962C8B-B14F-4D97-AF65-F5344CB8AC3E}">
        <p14:creationId xmlns:p14="http://schemas.microsoft.com/office/powerpoint/2010/main" val="13341891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9C61E-0C00-DC8B-55A2-6255C765B0A1}"/>
              </a:ext>
            </a:extLst>
          </p:cNvPr>
          <p:cNvSpPr txBox="1"/>
          <p:nvPr/>
        </p:nvSpPr>
        <p:spPr>
          <a:xfrm>
            <a:off x="5053263" y="416606"/>
            <a:ext cx="50782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Quigley – Move - PPC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D148921-7CD0-1939-E48E-64F79EF74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022" y="1550024"/>
            <a:ext cx="5717575" cy="476058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71BB350-A488-EDBF-A939-1F2DBBAA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27" y="6843920"/>
            <a:ext cx="5717575" cy="476058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122E29A-4449-6E51-710D-B14896CA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392" y="6843920"/>
            <a:ext cx="5717575" cy="4760582"/>
          </a:xfrm>
          <a:prstGeom prst="rect">
            <a:avLst/>
          </a:prstGeom>
        </p:spPr>
      </p:pic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7433958-F65D-DC27-52A4-C95F548B5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6" y="1550024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323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42618-5459-D8DD-15DF-D4549029F7B5}"/>
              </a:ext>
            </a:extLst>
          </p:cNvPr>
          <p:cNvSpPr txBox="1"/>
          <p:nvPr/>
        </p:nvSpPr>
        <p:spPr>
          <a:xfrm>
            <a:off x="6737684" y="5197642"/>
            <a:ext cx="25664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SCHRO</a:t>
            </a:r>
          </a:p>
        </p:txBody>
      </p:sp>
    </p:spTree>
    <p:extLst>
      <p:ext uri="{BB962C8B-B14F-4D97-AF65-F5344CB8AC3E}">
        <p14:creationId xmlns:p14="http://schemas.microsoft.com/office/powerpoint/2010/main" val="352541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428F5591-B608-2C0A-2C69-76C1A8C8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9" y="2320046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050B7B47-5978-347E-3789-E504077D0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320046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99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F89597B0-8C10-545D-6229-21DFE5CB3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03" y="1535318"/>
            <a:ext cx="6388459" cy="4560682"/>
          </a:xfrm>
          <a:prstGeom prst="rect">
            <a:avLst/>
          </a:prstGeom>
        </p:spPr>
      </p:pic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0D32862-E5D8-BEA2-2159-0B7DB7EA6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107" y="1535318"/>
            <a:ext cx="5717575" cy="476058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90759CA-CEFF-456B-1C55-DDB5DED7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46" y="6413605"/>
            <a:ext cx="6053016" cy="503987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D95E5B3-DB9D-329D-C890-031911AFC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107" y="6576818"/>
            <a:ext cx="5926122" cy="4934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4769FD-2CA3-5512-3934-CE47B234FD61}"/>
              </a:ext>
            </a:extLst>
          </p:cNvPr>
          <p:cNvSpPr txBox="1"/>
          <p:nvPr/>
        </p:nvSpPr>
        <p:spPr>
          <a:xfrm>
            <a:off x="5053263" y="416606"/>
            <a:ext cx="48667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Schro</a:t>
            </a:r>
            <a:r>
              <a:rPr lang="en-US" sz="4400" dirty="0"/>
              <a:t> – Target - MST</a:t>
            </a:r>
          </a:p>
        </p:txBody>
      </p:sp>
    </p:spTree>
    <p:extLst>
      <p:ext uri="{BB962C8B-B14F-4D97-AF65-F5344CB8AC3E}">
        <p14:creationId xmlns:p14="http://schemas.microsoft.com/office/powerpoint/2010/main" val="6170538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4769FD-2CA3-5512-3934-CE47B234FD61}"/>
              </a:ext>
            </a:extLst>
          </p:cNvPr>
          <p:cNvSpPr txBox="1"/>
          <p:nvPr/>
        </p:nvSpPr>
        <p:spPr>
          <a:xfrm>
            <a:off x="5053263" y="416606"/>
            <a:ext cx="4754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Schro</a:t>
            </a:r>
            <a:r>
              <a:rPr lang="en-US" sz="4400" dirty="0"/>
              <a:t> – Move - MST</a:t>
            </a:r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A9A4DAF-0D63-50AD-F8D7-18B36C460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531" y="1870867"/>
            <a:ext cx="5717575" cy="476058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A09164B-1B49-F573-ED80-1EF57AECF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38" y="7004829"/>
            <a:ext cx="5717575" cy="4760582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9891A25D-7BD8-57C9-AAAF-482F01D85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623" y="7004829"/>
            <a:ext cx="5717575" cy="476058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EDF6F22-1159-F271-D23A-68014DBB0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38" y="2055093"/>
            <a:ext cx="5938479" cy="4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313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4769FD-2CA3-5512-3934-CE47B234FD61}"/>
              </a:ext>
            </a:extLst>
          </p:cNvPr>
          <p:cNvSpPr txBox="1"/>
          <p:nvPr/>
        </p:nvSpPr>
        <p:spPr>
          <a:xfrm>
            <a:off x="5053263" y="416606"/>
            <a:ext cx="473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Schro</a:t>
            </a:r>
            <a:r>
              <a:rPr lang="en-US" sz="4400" dirty="0"/>
              <a:t> – Target - PPC</a:t>
            </a:r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526885A-7CC6-A072-783B-2FD9C7851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2" y="1471866"/>
            <a:ext cx="6477340" cy="462413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8BED87D-D212-1AB3-5BD0-C21C3F25B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59" y="1275305"/>
            <a:ext cx="5869356" cy="4886958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0FCCA57-5998-A427-9DEC-73F056C0A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76" y="6667456"/>
            <a:ext cx="6117799" cy="5093818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C31C5DC-8508-C852-CCD3-3590A60C4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203" y="6442866"/>
            <a:ext cx="5987312" cy="498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88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4769FD-2CA3-5512-3934-CE47B234FD61}"/>
              </a:ext>
            </a:extLst>
          </p:cNvPr>
          <p:cNvSpPr txBox="1"/>
          <p:nvPr/>
        </p:nvSpPr>
        <p:spPr>
          <a:xfrm>
            <a:off x="5053263" y="416606"/>
            <a:ext cx="4625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Schro</a:t>
            </a:r>
            <a:r>
              <a:rPr lang="en-US" sz="4400" dirty="0"/>
              <a:t> – Move - PPC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3D882E-AD63-59E2-82C2-D2C51E2B0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111" y="1459282"/>
            <a:ext cx="5717575" cy="4760582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B9D5FD00-D744-830B-2B08-7A1C94AA8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67" y="6556228"/>
            <a:ext cx="5831925" cy="4855792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598295E2-FA3E-5208-C292-732930D7B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111" y="6651413"/>
            <a:ext cx="5942160" cy="4947577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F5CCA40-D6FB-8AAB-A2C3-E6CF0C4A5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28" y="1646276"/>
            <a:ext cx="6233031" cy="44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959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4769FD-2CA3-5512-3934-CE47B234FD61}"/>
              </a:ext>
            </a:extLst>
          </p:cNvPr>
          <p:cNvSpPr txBox="1"/>
          <p:nvPr/>
        </p:nvSpPr>
        <p:spPr>
          <a:xfrm>
            <a:off x="5053263" y="416606"/>
            <a:ext cx="4700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Schro</a:t>
            </a:r>
            <a:r>
              <a:rPr lang="en-US" sz="4400" dirty="0"/>
              <a:t> – Target - PFC</a:t>
            </a: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69A3B97-ED73-2A86-7C5B-5FE4044A5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91" y="1237322"/>
            <a:ext cx="6200893" cy="516300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E0F4421-3352-5E76-A51E-D0EEF72D9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91" y="6451601"/>
            <a:ext cx="6040472" cy="5029433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47FF67B-38A0-9DE6-0783-B03CC5480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139" y="6483801"/>
            <a:ext cx="6001799" cy="4997233"/>
          </a:xfrm>
          <a:prstGeom prst="rect">
            <a:avLst/>
          </a:prstGeom>
        </p:spPr>
      </p:pic>
      <p:pic>
        <p:nvPicPr>
          <p:cNvPr id="12" name="Picture 1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CEEE616-3100-BCB2-4DF6-00AF68F90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16" y="1469696"/>
            <a:ext cx="6140272" cy="46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244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4769FD-2CA3-5512-3934-CE47B234FD61}"/>
              </a:ext>
            </a:extLst>
          </p:cNvPr>
          <p:cNvSpPr txBox="1"/>
          <p:nvPr/>
        </p:nvSpPr>
        <p:spPr>
          <a:xfrm>
            <a:off x="5053263" y="416606"/>
            <a:ext cx="4625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Schro</a:t>
            </a:r>
            <a:r>
              <a:rPr lang="en-US" sz="4400" dirty="0"/>
              <a:t> – Move - PPC</a:t>
            </a:r>
          </a:p>
        </p:txBody>
      </p:sp>
      <p:pic>
        <p:nvPicPr>
          <p:cNvPr id="2" name="Picture 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16D319C-22F6-AE64-A5E1-1AF0B0DE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8" y="1331495"/>
            <a:ext cx="5954887" cy="4251158"/>
          </a:xfrm>
          <a:prstGeom prst="rect">
            <a:avLst/>
          </a:prstGeom>
        </p:spPr>
      </p:pic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7418915-66F5-7D8A-F258-978FBEED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38" y="1186047"/>
            <a:ext cx="5717575" cy="476058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D044802-9FB6-21FF-164E-B376E39E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0" y="6609348"/>
            <a:ext cx="6088600" cy="506950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9E61E56-DFBD-44CB-0E4B-5F74D0F1F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37" y="6732113"/>
            <a:ext cx="6088600" cy="50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56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4769FD-2CA3-5512-3934-CE47B234FD61}"/>
              </a:ext>
            </a:extLst>
          </p:cNvPr>
          <p:cNvSpPr txBox="1"/>
          <p:nvPr/>
        </p:nvSpPr>
        <p:spPr>
          <a:xfrm>
            <a:off x="5053263" y="416606"/>
            <a:ext cx="4806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PSD difference - PFC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0CA2FE7-C080-3664-DC7D-BF76D6AB8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49" y="2662990"/>
            <a:ext cx="9140507" cy="571098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5ED2B1D-D760-B876-221C-03848FA54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2" y="3138193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560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375C375-07EE-78A0-F41B-DE0C3DAC7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30" y="3325707"/>
            <a:ext cx="8867776" cy="5540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1AA83-3A28-89DA-E446-7118F47FA454}"/>
              </a:ext>
            </a:extLst>
          </p:cNvPr>
          <p:cNvSpPr txBox="1"/>
          <p:nvPr/>
        </p:nvSpPr>
        <p:spPr>
          <a:xfrm>
            <a:off x="5053263" y="416606"/>
            <a:ext cx="4843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PSD difference - PPC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6B0204E-5DA0-AF90-B926-FF73F54E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6" y="3715709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57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375C375-07EE-78A0-F41B-DE0C3DAC7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30" y="3325707"/>
            <a:ext cx="8867776" cy="55405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6C40DD-8EA2-376E-86A2-48DBD2BBCEF9}"/>
              </a:ext>
            </a:extLst>
          </p:cNvPr>
          <p:cNvSpPr txBox="1"/>
          <p:nvPr/>
        </p:nvSpPr>
        <p:spPr>
          <a:xfrm>
            <a:off x="5053263" y="416606"/>
            <a:ext cx="4972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PSD difference - MST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B6DE2F9-217C-32C4-A814-065730F7F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0" y="3715709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612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1219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DB6C8D0C-11B8-A6C0-9E85-E53C28E56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211" r="5741" b="1"/>
          <a:stretch/>
        </p:blipFill>
        <p:spPr>
          <a:xfrm>
            <a:off x="6063916" y="-8"/>
            <a:ext cx="10192082" cy="6544720"/>
          </a:xfrm>
          <a:prstGeom prst="rect">
            <a:avLst/>
          </a:prstGeom>
        </p:spPr>
      </p:pic>
      <p:pic>
        <p:nvPicPr>
          <p:cNvPr id="7" name="Picture 6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DE0E2A0B-7C4D-E049-33E3-B812A51C9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95"/>
          <a:stretch/>
        </p:blipFill>
        <p:spPr>
          <a:xfrm>
            <a:off x="6063917" y="6544727"/>
            <a:ext cx="10192083" cy="5647280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12192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DCB09B-24ED-80F0-3B6D-0B3EE64A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982611"/>
            <a:ext cx="7194549" cy="42446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MEETING </a:t>
            </a:r>
            <a:r>
              <a:rPr lang="en-US" sz="7800" b="1" dirty="0">
                <a:solidFill>
                  <a:schemeClr val="bg1"/>
                </a:solidFill>
              </a:rPr>
              <a:t>1</a:t>
            </a:r>
            <a:r>
              <a:rPr lang="en-US" sz="7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/20/23</a:t>
            </a:r>
          </a:p>
        </p:txBody>
      </p:sp>
      <p:cxnSp>
        <p:nvCxnSpPr>
          <p:cNvPr id="43" name="Straight Connector 3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17600" y="6544725"/>
            <a:ext cx="151383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08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DC291744-D4AD-795D-D54F-2F67449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2" y="1335418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screenshot, line&#10;&#10;Description automatically generated">
            <a:extLst>
              <a:ext uri="{FF2B5EF4-FFF2-40B4-BE49-F238E27FC236}">
                <a16:creationId xmlns:a16="http://schemas.microsoft.com/office/drawing/2014/main" id="{3E9EAD4A-AABF-E173-276D-CA7B169F5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69" y="1335418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AD6B1E7-3B4E-BB32-9C24-3682982B7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2" y="6699540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F465B521-F98D-E9A8-8B4C-8C6EA223F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785" y="6555161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7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C9D092-13FA-A55B-F7C1-4CF9BF6F754E}"/>
              </a:ext>
            </a:extLst>
          </p:cNvPr>
          <p:cNvSpPr txBox="1"/>
          <p:nvPr/>
        </p:nvSpPr>
        <p:spPr>
          <a:xfrm>
            <a:off x="1371600" y="807720"/>
            <a:ext cx="12250341" cy="95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Is it possible to predict rewarded/unrewarded trial, on a trial-by-trial basis, from:</a:t>
            </a:r>
          </a:p>
          <a:p>
            <a:r>
              <a:rPr lang="en-US" sz="2800"/>
              <a:t>	</a:t>
            </a:r>
          </a:p>
          <a:p>
            <a:pPr marL="514350" indent="-514350">
              <a:buAutoNum type="alphaLcPeriod"/>
            </a:pPr>
            <a:r>
              <a:rPr lang="en-US" sz="2800">
                <a:solidFill>
                  <a:schemeClr val="accent1"/>
                </a:solidFill>
              </a:rPr>
              <a:t>Spectral features only</a:t>
            </a:r>
            <a:br>
              <a:rPr lang="en-US" sz="2800"/>
            </a:br>
            <a:endParaRPr lang="en-US" sz="2800"/>
          </a:p>
          <a:p>
            <a:pPr lvl="2"/>
            <a:r>
              <a:rPr lang="en-US" sz="2800"/>
              <a:t>1. One-body features</a:t>
            </a:r>
          </a:p>
          <a:p>
            <a:pPr lvl="1"/>
            <a:r>
              <a:rPr lang="en-US" sz="2800"/>
              <a:t>		</a:t>
            </a:r>
            <a:r>
              <a:rPr lang="en-US" sz="2800" i="1"/>
              <a:t>(i) </a:t>
            </a:r>
            <a:r>
              <a:rPr lang="en-US" sz="2800"/>
              <a:t>Theta/beta power vs time</a:t>
            </a:r>
          </a:p>
          <a:p>
            <a:pPr lvl="1"/>
            <a:r>
              <a:rPr lang="en-US" sz="2800"/>
              <a:t>		</a:t>
            </a:r>
            <a:r>
              <a:rPr lang="en-US" sz="2800" i="1"/>
              <a:t>(ii) </a:t>
            </a:r>
            <a:r>
              <a:rPr lang="en-US" sz="2800"/>
              <a:t>Spectrogram (frequency vs time)</a:t>
            </a:r>
          </a:p>
          <a:p>
            <a:pPr lvl="1"/>
            <a:r>
              <a:rPr lang="en-US" sz="2800"/>
              <a:t>		</a:t>
            </a:r>
            <a:r>
              <a:rPr lang="en-US" sz="2800" i="1"/>
              <a:t>(iii) </a:t>
            </a:r>
            <a:r>
              <a:rPr lang="en-US" sz="2800"/>
              <a:t>PSD (spectrum), unlikely! </a:t>
            </a:r>
          </a:p>
          <a:p>
            <a:pPr lvl="1"/>
            <a:r>
              <a:rPr lang="en-US" sz="2800"/>
              <a:t>		(iv) Phases</a:t>
            </a:r>
          </a:p>
          <a:p>
            <a:pPr lvl="1"/>
            <a:r>
              <a:rPr lang="en-US" sz="2800"/>
              <a:t>	</a:t>
            </a:r>
            <a:br>
              <a:rPr lang="en-US" sz="2800"/>
            </a:br>
            <a:r>
              <a:rPr lang="en-US" sz="2800"/>
              <a:t>	2. two-body features</a:t>
            </a:r>
          </a:p>
          <a:p>
            <a:pPr lvl="1"/>
            <a:r>
              <a:rPr lang="en-US" sz="2800"/>
              <a:t>		(i) Pairwise coherence</a:t>
            </a:r>
          </a:p>
          <a:p>
            <a:pPr lvl="1"/>
            <a:r>
              <a:rPr lang="en-US" sz="2800"/>
              <a:t>		(ii) Cross-phase difference</a:t>
            </a:r>
          </a:p>
          <a:p>
            <a:pPr lvl="1"/>
            <a:r>
              <a:rPr lang="en-US" sz="2800"/>
              <a:t>		(iii) Phase-amplitude coupling </a:t>
            </a:r>
          </a:p>
          <a:p>
            <a:endParaRPr lang="en-US" sz="2800"/>
          </a:p>
          <a:p>
            <a:r>
              <a:rPr lang="en-US" sz="2800">
                <a:solidFill>
                  <a:schemeClr val="accent2"/>
                </a:solidFill>
              </a:rPr>
              <a:t>b. Eye tracking</a:t>
            </a:r>
            <a:br>
              <a:rPr lang="en-US" sz="2800">
                <a:solidFill>
                  <a:schemeClr val="accent2"/>
                </a:solidFill>
              </a:rPr>
            </a:br>
            <a:endParaRPr lang="en-US" sz="2800">
              <a:solidFill>
                <a:schemeClr val="accent2"/>
              </a:solidFill>
            </a:endParaRPr>
          </a:p>
          <a:p>
            <a:r>
              <a:rPr lang="en-US" sz="2800">
                <a:solidFill>
                  <a:srgbClr val="7030A0"/>
                </a:solidFill>
              </a:rPr>
              <a:t>c. Combination of spectral features and eye tracking </a:t>
            </a:r>
          </a:p>
          <a:p>
            <a:endParaRPr lang="en-US" sz="2800">
              <a:solidFill>
                <a:srgbClr val="7030A0"/>
              </a:solidFill>
            </a:endParaRPr>
          </a:p>
          <a:p>
            <a:r>
              <a:rPr lang="en-US" sz="2800">
                <a:solidFill>
                  <a:srgbClr val="FF0000"/>
                </a:solidFill>
              </a:rPr>
              <a:t>d. Manipulation </a:t>
            </a:r>
          </a:p>
          <a:p>
            <a:endParaRPr lang="en-US" sz="280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05990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C9D092-13FA-A55B-F7C1-4CF9BF6F754E}"/>
              </a:ext>
            </a:extLst>
          </p:cNvPr>
          <p:cNvSpPr txBox="1"/>
          <p:nvPr/>
        </p:nvSpPr>
        <p:spPr>
          <a:xfrm>
            <a:off x="807720" y="1402080"/>
            <a:ext cx="15038219" cy="9140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Preliminary analysis: gaining insights into spectral features and justifying a trial-by-trial analysis</a:t>
            </a:r>
          </a:p>
          <a:p>
            <a:endParaRPr lang="en-US" sz="28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chemeClr val="accent5"/>
                </a:solidFill>
              </a:rPr>
              <a:t>Average analysis for spectral features: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1. Compute spectral feature for rewarded/unrewarded trials (monkey by monkey, region by region)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2. Compute difference for SF unrewarded -  rewarded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3. Comparison: z-score results (not by normalizing power!)</a:t>
            </a:r>
          </a:p>
          <a:p>
            <a:r>
              <a:rPr lang="en-US" sz="2800" dirty="0"/>
              <a:t>			3.1 Non-parametric statistical test (permutation test)</a:t>
            </a:r>
          </a:p>
          <a:p>
            <a:r>
              <a:rPr lang="en-US" sz="2800" dirty="0"/>
              <a:t>					a. Pixel-correction (thresholding)</a:t>
            </a:r>
          </a:p>
          <a:p>
            <a:r>
              <a:rPr lang="en-US" sz="2800" dirty="0"/>
              <a:t>					b. Cluster correction (much better approach)</a:t>
            </a:r>
          </a:p>
          <a:p>
            <a:r>
              <a:rPr lang="en-US" sz="2800" dirty="0"/>
              <a:t>		</a:t>
            </a:r>
          </a:p>
          <a:p>
            <a:r>
              <a:rPr lang="en-US" sz="2800" dirty="0"/>
              <a:t>			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64152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C9D092-13FA-A55B-F7C1-4CF9BF6F754E}"/>
              </a:ext>
            </a:extLst>
          </p:cNvPr>
          <p:cNvSpPr txBox="1"/>
          <p:nvPr/>
        </p:nvSpPr>
        <p:spPr>
          <a:xfrm>
            <a:off x="668020" y="670560"/>
            <a:ext cx="1491996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ROAD MAP:</a:t>
            </a:r>
          </a:p>
          <a:p>
            <a:endParaRPr lang="en-US" sz="28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chemeClr val="accent5"/>
                </a:solidFill>
              </a:rPr>
              <a:t>Spectral features:</a:t>
            </a:r>
          </a:p>
          <a:p>
            <a:endParaRPr lang="en-US" sz="2800" b="1" dirty="0">
              <a:solidFill>
                <a:srgbClr val="7030A0"/>
              </a:solidFill>
            </a:endParaRPr>
          </a:p>
          <a:p>
            <a:pPr lvl="1"/>
            <a:r>
              <a:rPr lang="en-US" sz="2800" b="1" dirty="0"/>
              <a:t>Average analysis </a:t>
            </a:r>
            <a:r>
              <a:rPr lang="en-US" sz="2800" dirty="0"/>
              <a:t>for 2. two-body features</a:t>
            </a:r>
          </a:p>
          <a:p>
            <a:pPr lvl="1"/>
            <a:r>
              <a:rPr lang="en-US" sz="2800" dirty="0"/>
              <a:t>		(</a:t>
            </a:r>
            <a:r>
              <a:rPr lang="en-US" sz="2800" dirty="0" err="1"/>
              <a:t>i</a:t>
            </a:r>
            <a:r>
              <a:rPr lang="en-US" sz="2800" dirty="0"/>
              <a:t>) Pairwise coherence</a:t>
            </a:r>
          </a:p>
          <a:p>
            <a:pPr lvl="1"/>
            <a:r>
              <a:rPr lang="en-US" sz="2800" dirty="0"/>
              <a:t>		(ii) Cross-phase difference</a:t>
            </a:r>
          </a:p>
          <a:p>
            <a:pPr lvl="1"/>
            <a:r>
              <a:rPr lang="en-US" sz="2800" dirty="0"/>
              <a:t>		(iii) Phase-amplitude coupling </a:t>
            </a:r>
          </a:p>
          <a:p>
            <a:pPr lvl="1"/>
            <a:endParaRPr lang="en-US" sz="2800" dirty="0"/>
          </a:p>
          <a:p>
            <a:pPr lvl="1"/>
            <a:r>
              <a:rPr lang="en-US" sz="2800" b="1" dirty="0"/>
              <a:t>Trial-by-trial analysis</a:t>
            </a:r>
          </a:p>
          <a:p>
            <a:pPr lvl="1"/>
            <a:r>
              <a:rPr lang="en-US" sz="2800" dirty="0"/>
              <a:t>Build a model to predict </a:t>
            </a:r>
            <a:r>
              <a:rPr lang="en-US" sz="2800" dirty="0" err="1"/>
              <a:t>rwd</a:t>
            </a:r>
            <a:r>
              <a:rPr lang="en-US" sz="2800" dirty="0"/>
              <a:t>/</a:t>
            </a:r>
            <a:r>
              <a:rPr lang="en-US" sz="2800" dirty="0" err="1"/>
              <a:t>unrwd</a:t>
            </a:r>
            <a:r>
              <a:rPr lang="en-US" sz="2800" dirty="0"/>
              <a:t> trials based on spectral features.</a:t>
            </a:r>
          </a:p>
          <a:p>
            <a:pPr lvl="1"/>
            <a:r>
              <a:rPr lang="en-US" sz="2800" dirty="0"/>
              <a:t>Input features: theta/beta power, theta/beta phase, inter-region phase coupling, ….</a:t>
            </a:r>
          </a:p>
          <a:p>
            <a:pPr lvl="1"/>
            <a:r>
              <a:rPr lang="en-US" sz="2800" dirty="0"/>
              <a:t>Models: GLM, GAM, Multilayer Perceptron.</a:t>
            </a:r>
          </a:p>
          <a:p>
            <a:pPr lvl="1"/>
            <a:r>
              <a:rPr lang="en-US" sz="2800" dirty="0"/>
              <a:t>Models: Use CNN on spectrogram to predict </a:t>
            </a:r>
            <a:r>
              <a:rPr lang="en-US" sz="2800" dirty="0" err="1"/>
              <a:t>rwd</a:t>
            </a:r>
            <a:r>
              <a:rPr lang="en-US" sz="2800" dirty="0"/>
              <a:t>/</a:t>
            </a:r>
            <a:r>
              <a:rPr lang="en-US" sz="2800" dirty="0" err="1"/>
              <a:t>unrwd</a:t>
            </a:r>
            <a:r>
              <a:rPr lang="en-US" sz="2800" dirty="0"/>
              <a:t> trials with spectrogram as inputs.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solidFill>
                  <a:schemeClr val="accent2"/>
                </a:solidFill>
              </a:rPr>
              <a:t>b. Eye tracking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	</a:t>
            </a:r>
            <a:r>
              <a:rPr lang="en-US" sz="2800" b="1" dirty="0">
                <a:solidFill>
                  <a:schemeClr val="accent2"/>
                </a:solidFill>
              </a:rPr>
              <a:t>Average analysis: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		See if fixation on the target for longer time predicts (on average) </a:t>
            </a:r>
            <a:r>
              <a:rPr lang="en-US" sz="2800" dirty="0" err="1">
                <a:solidFill>
                  <a:schemeClr val="accent2"/>
                </a:solidFill>
              </a:rPr>
              <a:t>rwd</a:t>
            </a:r>
            <a:r>
              <a:rPr lang="en-US" sz="2800" dirty="0">
                <a:solidFill>
                  <a:schemeClr val="accent2"/>
                </a:solidFill>
              </a:rPr>
              <a:t> vs </a:t>
            </a:r>
            <a:r>
              <a:rPr lang="en-US" sz="2800" dirty="0" err="1">
                <a:solidFill>
                  <a:schemeClr val="accent2"/>
                </a:solidFill>
              </a:rPr>
              <a:t>unrwd</a:t>
            </a:r>
            <a:r>
              <a:rPr lang="en-US" sz="2800" dirty="0">
                <a:solidFill>
                  <a:schemeClr val="accent2"/>
                </a:solidFill>
              </a:rPr>
              <a:t> trials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	</a:t>
            </a:r>
            <a:r>
              <a:rPr lang="en-US" sz="2800" b="1" dirty="0">
                <a:solidFill>
                  <a:schemeClr val="accent2"/>
                </a:solidFill>
              </a:rPr>
              <a:t>Trial-by-trial analysis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		</a:t>
            </a:r>
            <a:r>
              <a:rPr lang="en-US" sz="2800" dirty="0">
                <a:solidFill>
                  <a:schemeClr val="accent2"/>
                </a:solidFill>
              </a:rPr>
              <a:t>Use fixation time and x/y position  as predictors </a:t>
            </a:r>
            <a:br>
              <a:rPr lang="en-US" sz="2800" dirty="0">
                <a:solidFill>
                  <a:schemeClr val="accent2"/>
                </a:solidFill>
              </a:rPr>
            </a:br>
            <a:endParaRPr lang="en-US" sz="2800" dirty="0">
              <a:solidFill>
                <a:schemeClr val="accent2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c. Combination of spectral features and eye tracking </a:t>
            </a:r>
          </a:p>
          <a:p>
            <a:r>
              <a:rPr lang="en-US" sz="2800" dirty="0">
                <a:solidFill>
                  <a:srgbClr val="7030A0"/>
                </a:solidFill>
              </a:rPr>
              <a:t>	combine the above predictors together</a:t>
            </a:r>
          </a:p>
          <a:p>
            <a:r>
              <a:rPr lang="en-US" sz="2800" dirty="0"/>
              <a:t>		</a:t>
            </a:r>
          </a:p>
          <a:p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24338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552217F-732D-CD0D-CA5B-D3A5AFE34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4" y="3784288"/>
            <a:ext cx="7685174" cy="5486400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DE55B92-63A9-A980-A595-E01CE3D59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74" y="3951928"/>
            <a:ext cx="7685174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B9C079-EA2F-20B0-F91E-A4428956E5D6}"/>
              </a:ext>
            </a:extLst>
          </p:cNvPr>
          <p:cNvSpPr txBox="1"/>
          <p:nvPr/>
        </p:nvSpPr>
        <p:spPr>
          <a:xfrm>
            <a:off x="3788370" y="3199513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1AF22-09B6-AD39-DAAF-DC1683E2D285}"/>
              </a:ext>
            </a:extLst>
          </p:cNvPr>
          <p:cNvSpPr txBox="1"/>
          <p:nvPr/>
        </p:nvSpPr>
        <p:spPr>
          <a:xfrm>
            <a:off x="11607724" y="3119662"/>
            <a:ext cx="1113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3FCC2-DB77-0B6B-89AB-F266C6FA7C76}"/>
              </a:ext>
            </a:extLst>
          </p:cNvPr>
          <p:cNvSpPr txBox="1"/>
          <p:nvPr/>
        </p:nvSpPr>
        <p:spPr>
          <a:xfrm>
            <a:off x="4504347" y="2192179"/>
            <a:ext cx="724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 power difference: no-reward - reward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E08F2-AD81-72BA-211D-BA770AE91069}"/>
              </a:ext>
            </a:extLst>
          </p:cNvPr>
          <p:cNvSpPr txBox="1"/>
          <p:nvPr/>
        </p:nvSpPr>
        <p:spPr>
          <a:xfrm>
            <a:off x="7203393" y="518080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BRUNO</a:t>
            </a:r>
          </a:p>
        </p:txBody>
      </p:sp>
    </p:spTree>
    <p:extLst>
      <p:ext uri="{BB962C8B-B14F-4D97-AF65-F5344CB8AC3E}">
        <p14:creationId xmlns:p14="http://schemas.microsoft.com/office/powerpoint/2010/main" val="14786554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DFCA37D-5894-AA68-8C9B-3D0F8A973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78" y="6763710"/>
            <a:ext cx="6668472" cy="476058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DAA49C8-12D0-235D-ABBC-61E5392E4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43" y="1334008"/>
            <a:ext cx="6668472" cy="476058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2F705C7-01C7-867A-F78B-A072B3709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71" y="6763710"/>
            <a:ext cx="6668472" cy="476058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7F4F49-D887-8C1D-39DD-3B44D923E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86" y="1453126"/>
            <a:ext cx="6668472" cy="4760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DC83A-72E0-F3CF-C5EF-36DAD6008A23}"/>
              </a:ext>
            </a:extLst>
          </p:cNvPr>
          <p:cNvSpPr txBox="1"/>
          <p:nvPr/>
        </p:nvSpPr>
        <p:spPr>
          <a:xfrm>
            <a:off x="7203393" y="76120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BRUNO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B953-BE53-603E-0033-E98EFB48C136}"/>
              </a:ext>
            </a:extLst>
          </p:cNvPr>
          <p:cNvSpPr txBox="1"/>
          <p:nvPr/>
        </p:nvSpPr>
        <p:spPr>
          <a:xfrm>
            <a:off x="3986541" y="749233"/>
            <a:ext cx="216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Theta band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A4024-D041-0860-6E76-CEA8CD215D1B}"/>
              </a:ext>
            </a:extLst>
          </p:cNvPr>
          <p:cNvSpPr txBox="1"/>
          <p:nvPr/>
        </p:nvSpPr>
        <p:spPr>
          <a:xfrm>
            <a:off x="11186856" y="682076"/>
            <a:ext cx="197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Beta band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3886F-888E-BC34-4E94-B9AAF4688641}"/>
              </a:ext>
            </a:extLst>
          </p:cNvPr>
          <p:cNvSpPr txBox="1"/>
          <p:nvPr/>
        </p:nvSpPr>
        <p:spPr>
          <a:xfrm rot="16200000">
            <a:off x="588736" y="3541030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12FDE-2717-4DD6-2D44-56D779A761F2}"/>
              </a:ext>
            </a:extLst>
          </p:cNvPr>
          <p:cNvSpPr txBox="1"/>
          <p:nvPr/>
        </p:nvSpPr>
        <p:spPr>
          <a:xfrm rot="16200000">
            <a:off x="719737" y="8662071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</p:spTree>
    <p:extLst>
      <p:ext uri="{BB962C8B-B14F-4D97-AF65-F5344CB8AC3E}">
        <p14:creationId xmlns:p14="http://schemas.microsoft.com/office/powerpoint/2010/main" val="38821798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A98827D-41B1-11A2-4FD9-BFE368764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203856"/>
            <a:ext cx="7685175" cy="54864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03A1253-B6BC-B4C5-52C8-407533A56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4" y="3203856"/>
            <a:ext cx="7685175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3A3AD7-30A4-7115-3577-6FEC887F6A74}"/>
              </a:ext>
            </a:extLst>
          </p:cNvPr>
          <p:cNvSpPr txBox="1"/>
          <p:nvPr/>
        </p:nvSpPr>
        <p:spPr>
          <a:xfrm>
            <a:off x="5785945" y="1797269"/>
            <a:ext cx="5050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Spectrogram – Power Spectral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DA013-CF1D-E57F-780E-57992184BBD7}"/>
              </a:ext>
            </a:extLst>
          </p:cNvPr>
          <p:cNvSpPr txBox="1"/>
          <p:nvPr/>
        </p:nvSpPr>
        <p:spPr>
          <a:xfrm>
            <a:off x="7203393" y="518080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BRUNO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AB7A0-49E0-A7B1-5A7D-77947AC8F0BE}"/>
              </a:ext>
            </a:extLst>
          </p:cNvPr>
          <p:cNvSpPr txBox="1"/>
          <p:nvPr/>
        </p:nvSpPr>
        <p:spPr>
          <a:xfrm>
            <a:off x="3596640" y="2584198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5F8AF-40E4-BC2E-F9BA-8C96715F2C94}"/>
              </a:ext>
            </a:extLst>
          </p:cNvPr>
          <p:cNvSpPr txBox="1"/>
          <p:nvPr/>
        </p:nvSpPr>
        <p:spPr>
          <a:xfrm>
            <a:off x="11707256" y="2619081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8450D-0BC4-3F86-BE66-6A23C787584D}"/>
              </a:ext>
            </a:extLst>
          </p:cNvPr>
          <p:cNvSpPr txBox="1"/>
          <p:nvPr/>
        </p:nvSpPr>
        <p:spPr>
          <a:xfrm rot="16200000">
            <a:off x="33837" y="5568347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PPC</a:t>
            </a:r>
          </a:p>
        </p:txBody>
      </p:sp>
    </p:spTree>
    <p:extLst>
      <p:ext uri="{BB962C8B-B14F-4D97-AF65-F5344CB8AC3E}">
        <p14:creationId xmlns:p14="http://schemas.microsoft.com/office/powerpoint/2010/main" val="21512316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55D28D3-B1CA-479F-130B-89FD61362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91" y="1438751"/>
            <a:ext cx="5717575" cy="476058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3E572BE-0DBD-BB50-6F4A-F36CC73F6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678" y="1536002"/>
            <a:ext cx="5717575" cy="476058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E3F88E0-C579-76E0-473E-B9467A5C2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12" y="6974221"/>
            <a:ext cx="5717575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840BF-CE20-F301-872B-819F0CCD4583}"/>
              </a:ext>
            </a:extLst>
          </p:cNvPr>
          <p:cNvSpPr txBox="1"/>
          <p:nvPr/>
        </p:nvSpPr>
        <p:spPr>
          <a:xfrm>
            <a:off x="1648681" y="1140917"/>
            <a:ext cx="31026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Z-scored Spectrogram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D49B1-B2BE-C143-28DE-D9B397571522}"/>
              </a:ext>
            </a:extLst>
          </p:cNvPr>
          <p:cNvSpPr txBox="1"/>
          <p:nvPr/>
        </p:nvSpPr>
        <p:spPr>
          <a:xfrm>
            <a:off x="8469613" y="1188445"/>
            <a:ext cx="61377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Z-scored Spectrogram (</a:t>
            </a:r>
            <a:r>
              <a:rPr lang="en-US" sz="2500" dirty="0" err="1"/>
              <a:t>thresholded</a:t>
            </a:r>
            <a:r>
              <a:rPr lang="en-US" sz="2500" dirty="0"/>
              <a:t>, p = 0.05)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B11E63-EBF6-DB2B-1CB0-FF8174A8E6F7}"/>
              </a:ext>
            </a:extLst>
          </p:cNvPr>
          <p:cNvSpPr txBox="1"/>
          <p:nvPr/>
        </p:nvSpPr>
        <p:spPr>
          <a:xfrm>
            <a:off x="4854051" y="6497167"/>
            <a:ext cx="54977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Z-scored Spectrogram (cluster corrected)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37222-BF7F-CDD0-4E18-15EA30110B1F}"/>
              </a:ext>
            </a:extLst>
          </p:cNvPr>
          <p:cNvSpPr txBox="1"/>
          <p:nvPr/>
        </p:nvSpPr>
        <p:spPr>
          <a:xfrm>
            <a:off x="7077269" y="76020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BRUNO</a:t>
            </a:r>
          </a:p>
        </p:txBody>
      </p:sp>
    </p:spTree>
    <p:extLst>
      <p:ext uri="{BB962C8B-B14F-4D97-AF65-F5344CB8AC3E}">
        <p14:creationId xmlns:p14="http://schemas.microsoft.com/office/powerpoint/2010/main" val="18932761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B9C079-EA2F-20B0-F91E-A4428956E5D6}"/>
              </a:ext>
            </a:extLst>
          </p:cNvPr>
          <p:cNvSpPr txBox="1"/>
          <p:nvPr/>
        </p:nvSpPr>
        <p:spPr>
          <a:xfrm>
            <a:off x="4154468" y="1415772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1AF22-09B6-AD39-DAAF-DC1683E2D285}"/>
              </a:ext>
            </a:extLst>
          </p:cNvPr>
          <p:cNvSpPr txBox="1"/>
          <p:nvPr/>
        </p:nvSpPr>
        <p:spPr>
          <a:xfrm>
            <a:off x="10960189" y="1358021"/>
            <a:ext cx="1113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3FCC2-DB77-0B6B-89AB-F266C6FA7C76}"/>
              </a:ext>
            </a:extLst>
          </p:cNvPr>
          <p:cNvSpPr txBox="1"/>
          <p:nvPr/>
        </p:nvSpPr>
        <p:spPr>
          <a:xfrm>
            <a:off x="4269575" y="707886"/>
            <a:ext cx="724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 power difference: no-reward - reward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E08F2-AD81-72BA-211D-BA770AE91069}"/>
              </a:ext>
            </a:extLst>
          </p:cNvPr>
          <p:cNvSpPr txBox="1"/>
          <p:nvPr/>
        </p:nvSpPr>
        <p:spPr>
          <a:xfrm>
            <a:off x="7268469" y="0"/>
            <a:ext cx="859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ViK</a:t>
            </a:r>
            <a:endParaRPr lang="en-US" sz="4000" dirty="0"/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943B854-5B94-D23F-0C75-A53827625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63" y="1969015"/>
            <a:ext cx="6668472" cy="476058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8C921A9-A261-6A4C-2503-EBF9877E2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536" y="1871143"/>
            <a:ext cx="6668472" cy="476058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CE0E23B-A176-77B1-5A67-C42CBB28D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97" y="6729597"/>
            <a:ext cx="6668472" cy="4760582"/>
          </a:xfrm>
          <a:prstGeom prst="rect">
            <a:avLst/>
          </a:prstGeom>
        </p:spPr>
      </p:pic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46CE9EF-6C61-5A8B-B1BD-CEF89E1BC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31" y="6723532"/>
            <a:ext cx="6668472" cy="4760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049BCD-4D5C-A837-C880-2807FFE6B97D}"/>
              </a:ext>
            </a:extLst>
          </p:cNvPr>
          <p:cNvSpPr txBox="1"/>
          <p:nvPr/>
        </p:nvSpPr>
        <p:spPr>
          <a:xfrm rot="16200000">
            <a:off x="1162174" y="4121568"/>
            <a:ext cx="80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PFC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2DBDF-F9BB-FABB-74AB-10CF5F446924}"/>
              </a:ext>
            </a:extLst>
          </p:cNvPr>
          <p:cNvSpPr txBox="1"/>
          <p:nvPr/>
        </p:nvSpPr>
        <p:spPr>
          <a:xfrm rot="16200000">
            <a:off x="1222557" y="8814467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PPC</a:t>
            </a:r>
          </a:p>
        </p:txBody>
      </p:sp>
    </p:spTree>
    <p:extLst>
      <p:ext uri="{BB962C8B-B14F-4D97-AF65-F5344CB8AC3E}">
        <p14:creationId xmlns:p14="http://schemas.microsoft.com/office/powerpoint/2010/main" val="25550819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6DC83A-72E0-F3CF-C5EF-36DAD6008A23}"/>
              </a:ext>
            </a:extLst>
          </p:cNvPr>
          <p:cNvSpPr txBox="1"/>
          <p:nvPr/>
        </p:nvSpPr>
        <p:spPr>
          <a:xfrm>
            <a:off x="7203393" y="76120"/>
            <a:ext cx="2030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VIK - PFC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B953-BE53-603E-0033-E98EFB48C136}"/>
              </a:ext>
            </a:extLst>
          </p:cNvPr>
          <p:cNvSpPr txBox="1"/>
          <p:nvPr/>
        </p:nvSpPr>
        <p:spPr>
          <a:xfrm>
            <a:off x="3986541" y="749233"/>
            <a:ext cx="216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Theta band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A4024-D041-0860-6E76-CEA8CD215D1B}"/>
              </a:ext>
            </a:extLst>
          </p:cNvPr>
          <p:cNvSpPr txBox="1"/>
          <p:nvPr/>
        </p:nvSpPr>
        <p:spPr>
          <a:xfrm>
            <a:off x="11186856" y="682076"/>
            <a:ext cx="197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Beta band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3886F-888E-BC34-4E94-B9AAF4688641}"/>
              </a:ext>
            </a:extLst>
          </p:cNvPr>
          <p:cNvSpPr txBox="1"/>
          <p:nvPr/>
        </p:nvSpPr>
        <p:spPr>
          <a:xfrm rot="16200000">
            <a:off x="588736" y="3541030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12FDE-2717-4DD6-2D44-56D779A761F2}"/>
              </a:ext>
            </a:extLst>
          </p:cNvPr>
          <p:cNvSpPr txBox="1"/>
          <p:nvPr/>
        </p:nvSpPr>
        <p:spPr>
          <a:xfrm rot="16200000">
            <a:off x="719737" y="8662071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244883B-4592-D3BF-D1B6-E6283317B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42" y="1653650"/>
            <a:ext cx="6668472" cy="476058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B7823AF-13E8-D799-3179-BD9B5D295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895" y="1653650"/>
            <a:ext cx="6668472" cy="4760582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2B377EFC-D9C6-F4D4-3D50-BD931DA36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005" y="6749342"/>
            <a:ext cx="6668472" cy="4760582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42C5635B-631A-02CE-29DC-A83797161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33" y="6801031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453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6DC83A-72E0-F3CF-C5EF-36DAD6008A23}"/>
              </a:ext>
            </a:extLst>
          </p:cNvPr>
          <p:cNvSpPr txBox="1"/>
          <p:nvPr/>
        </p:nvSpPr>
        <p:spPr>
          <a:xfrm>
            <a:off x="7203393" y="76120"/>
            <a:ext cx="2063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VIK - PPC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B953-BE53-603E-0033-E98EFB48C136}"/>
              </a:ext>
            </a:extLst>
          </p:cNvPr>
          <p:cNvSpPr txBox="1"/>
          <p:nvPr/>
        </p:nvSpPr>
        <p:spPr>
          <a:xfrm>
            <a:off x="3986541" y="749233"/>
            <a:ext cx="216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Theta band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A4024-D041-0860-6E76-CEA8CD215D1B}"/>
              </a:ext>
            </a:extLst>
          </p:cNvPr>
          <p:cNvSpPr txBox="1"/>
          <p:nvPr/>
        </p:nvSpPr>
        <p:spPr>
          <a:xfrm>
            <a:off x="11186856" y="682076"/>
            <a:ext cx="197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Beta band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3886F-888E-BC34-4E94-B9AAF4688641}"/>
              </a:ext>
            </a:extLst>
          </p:cNvPr>
          <p:cNvSpPr txBox="1"/>
          <p:nvPr/>
        </p:nvSpPr>
        <p:spPr>
          <a:xfrm rot="16200000">
            <a:off x="588736" y="3541030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12FDE-2717-4DD6-2D44-56D779A761F2}"/>
              </a:ext>
            </a:extLst>
          </p:cNvPr>
          <p:cNvSpPr txBox="1"/>
          <p:nvPr/>
        </p:nvSpPr>
        <p:spPr>
          <a:xfrm rot="16200000">
            <a:off x="719737" y="8662071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D86C4C1-1947-A9DF-B57C-E3369354A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6574167"/>
            <a:ext cx="6668472" cy="476058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2877A5F-12E9-8ADE-552D-C44912248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085" y="1334008"/>
            <a:ext cx="6668472" cy="4760582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34718ADB-BDDD-4C5D-84FA-26A7B8FAE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09" y="6161747"/>
            <a:ext cx="6668472" cy="4760582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9962259D-AC4E-BE92-2DC2-13B1EFC34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77" y="1425163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8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B5C4B79E-6844-B5DF-EA36-A97EB1C28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9" y="892299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6505C6D-4CFE-C2C7-2B2C-C7BB7B08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892299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3F016B95-FA4C-ABB8-B38E-646810370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9" y="6410783"/>
            <a:ext cx="6668472" cy="4760582"/>
          </a:xfrm>
          <a:prstGeom prst="rect">
            <a:avLst/>
          </a:prstGeom>
        </p:spPr>
      </p:pic>
      <p:pic>
        <p:nvPicPr>
          <p:cNvPr id="11" name="Picture 10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6656E241-E252-4C00-94B7-B8DE3E431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6410783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670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3A3AD7-30A4-7115-3577-6FEC887F6A74}"/>
              </a:ext>
            </a:extLst>
          </p:cNvPr>
          <p:cNvSpPr txBox="1"/>
          <p:nvPr/>
        </p:nvSpPr>
        <p:spPr>
          <a:xfrm>
            <a:off x="4536389" y="914400"/>
            <a:ext cx="5050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Spectrogram – Power Spectral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DA013-CF1D-E57F-780E-57992184BBD7}"/>
              </a:ext>
            </a:extLst>
          </p:cNvPr>
          <p:cNvSpPr txBox="1"/>
          <p:nvPr/>
        </p:nvSpPr>
        <p:spPr>
          <a:xfrm>
            <a:off x="7061504" y="0"/>
            <a:ext cx="872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VIK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2E7657F-8049-A5D7-297E-CC3818389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334" y="1834827"/>
            <a:ext cx="6668472" cy="476058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BBDD7D9-EB0C-0867-3597-843521FCE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803" y="6887801"/>
            <a:ext cx="6668472" cy="476058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E0E6DF0-48BE-10D8-0263-70AED682C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9" y="1834827"/>
            <a:ext cx="6668472" cy="476058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BCD520A-0843-6251-F5FC-FC0329A45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25" y="6887801"/>
            <a:ext cx="6668472" cy="4760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A02DA5-60AC-DEA3-D89F-189C6567843F}"/>
              </a:ext>
            </a:extLst>
          </p:cNvPr>
          <p:cNvSpPr txBox="1"/>
          <p:nvPr/>
        </p:nvSpPr>
        <p:spPr>
          <a:xfrm>
            <a:off x="3596640" y="1304038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098E9-D57B-51FA-20A1-E0908C81C553}"/>
              </a:ext>
            </a:extLst>
          </p:cNvPr>
          <p:cNvSpPr txBox="1"/>
          <p:nvPr/>
        </p:nvSpPr>
        <p:spPr>
          <a:xfrm>
            <a:off x="11707256" y="1338921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DD835-3FE9-E783-777C-76CBF6FDC26E}"/>
              </a:ext>
            </a:extLst>
          </p:cNvPr>
          <p:cNvSpPr txBox="1"/>
          <p:nvPr/>
        </p:nvSpPr>
        <p:spPr>
          <a:xfrm rot="16200000">
            <a:off x="186815" y="4121568"/>
            <a:ext cx="80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PFC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010D73-133C-EAA5-34EF-46F6DBCA1EE7}"/>
              </a:ext>
            </a:extLst>
          </p:cNvPr>
          <p:cNvSpPr txBox="1"/>
          <p:nvPr/>
        </p:nvSpPr>
        <p:spPr>
          <a:xfrm rot="16200000">
            <a:off x="247197" y="8814467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PPC</a:t>
            </a:r>
          </a:p>
        </p:txBody>
      </p:sp>
    </p:spTree>
    <p:extLst>
      <p:ext uri="{BB962C8B-B14F-4D97-AF65-F5344CB8AC3E}">
        <p14:creationId xmlns:p14="http://schemas.microsoft.com/office/powerpoint/2010/main" val="13872638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B9C079-EA2F-20B0-F91E-A4428956E5D6}"/>
              </a:ext>
            </a:extLst>
          </p:cNvPr>
          <p:cNvSpPr txBox="1"/>
          <p:nvPr/>
        </p:nvSpPr>
        <p:spPr>
          <a:xfrm>
            <a:off x="4154468" y="1415772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1AF22-09B6-AD39-DAAF-DC1683E2D285}"/>
              </a:ext>
            </a:extLst>
          </p:cNvPr>
          <p:cNvSpPr txBox="1"/>
          <p:nvPr/>
        </p:nvSpPr>
        <p:spPr>
          <a:xfrm>
            <a:off x="10960189" y="1358021"/>
            <a:ext cx="1113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3FCC2-DB77-0B6B-89AB-F266C6FA7C76}"/>
              </a:ext>
            </a:extLst>
          </p:cNvPr>
          <p:cNvSpPr txBox="1"/>
          <p:nvPr/>
        </p:nvSpPr>
        <p:spPr>
          <a:xfrm>
            <a:off x="4269575" y="707886"/>
            <a:ext cx="724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 power difference: no-reward - reward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E08F2-AD81-72BA-211D-BA770AE91069}"/>
              </a:ext>
            </a:extLst>
          </p:cNvPr>
          <p:cNvSpPr txBox="1"/>
          <p:nvPr/>
        </p:nvSpPr>
        <p:spPr>
          <a:xfrm>
            <a:off x="7268469" y="0"/>
            <a:ext cx="1758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Quigley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049BCD-4D5C-A837-C880-2807FFE6B97D}"/>
              </a:ext>
            </a:extLst>
          </p:cNvPr>
          <p:cNvSpPr txBox="1"/>
          <p:nvPr/>
        </p:nvSpPr>
        <p:spPr>
          <a:xfrm rot="16200000">
            <a:off x="1101677" y="4121568"/>
            <a:ext cx="92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2DBDF-F9BB-FABB-74AB-10CF5F446924}"/>
              </a:ext>
            </a:extLst>
          </p:cNvPr>
          <p:cNvSpPr txBox="1"/>
          <p:nvPr/>
        </p:nvSpPr>
        <p:spPr>
          <a:xfrm rot="16200000">
            <a:off x="1222557" y="8814467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PPC</a:t>
            </a: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C808271-81A1-AB5C-E819-F1528A2A9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48" y="2000547"/>
            <a:ext cx="6668472" cy="476058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4E757FB-1C70-A5CD-06D1-E9937D5BA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32" y="2033664"/>
            <a:ext cx="6668472" cy="4760582"/>
          </a:xfrm>
          <a:prstGeom prst="rect">
            <a:avLst/>
          </a:prstGeom>
        </p:spPr>
      </p:pic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5A4B1F4-1657-63AE-EDC3-C7C0FAE0B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48" y="6862378"/>
            <a:ext cx="6668472" cy="4760582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D89C2498-E5FF-C7EA-A623-EBDB5F7F2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183" y="6723532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807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6DC83A-72E0-F3CF-C5EF-36DAD6008A23}"/>
              </a:ext>
            </a:extLst>
          </p:cNvPr>
          <p:cNvSpPr txBox="1"/>
          <p:nvPr/>
        </p:nvSpPr>
        <p:spPr>
          <a:xfrm>
            <a:off x="6592323" y="-25810"/>
            <a:ext cx="3071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Quiegly</a:t>
            </a:r>
            <a:r>
              <a:rPr lang="en-US" sz="4000" dirty="0"/>
              <a:t> - MST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B953-BE53-603E-0033-E98EFB48C136}"/>
              </a:ext>
            </a:extLst>
          </p:cNvPr>
          <p:cNvSpPr txBox="1"/>
          <p:nvPr/>
        </p:nvSpPr>
        <p:spPr>
          <a:xfrm>
            <a:off x="3986541" y="749233"/>
            <a:ext cx="216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Theta band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A4024-D041-0860-6E76-CEA8CD215D1B}"/>
              </a:ext>
            </a:extLst>
          </p:cNvPr>
          <p:cNvSpPr txBox="1"/>
          <p:nvPr/>
        </p:nvSpPr>
        <p:spPr>
          <a:xfrm>
            <a:off x="11186856" y="682076"/>
            <a:ext cx="197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Beta band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3886F-888E-BC34-4E94-B9AAF4688641}"/>
              </a:ext>
            </a:extLst>
          </p:cNvPr>
          <p:cNvSpPr txBox="1"/>
          <p:nvPr/>
        </p:nvSpPr>
        <p:spPr>
          <a:xfrm rot="16200000">
            <a:off x="588736" y="3541030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12FDE-2717-4DD6-2D44-56D779A761F2}"/>
              </a:ext>
            </a:extLst>
          </p:cNvPr>
          <p:cNvSpPr txBox="1"/>
          <p:nvPr/>
        </p:nvSpPr>
        <p:spPr>
          <a:xfrm rot="16200000">
            <a:off x="719737" y="8662071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F7F6651-5A0E-43F9-5996-B123DF98A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09" y="6574167"/>
            <a:ext cx="6668472" cy="476058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9589992-497E-59A5-1D29-18D6E604A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09" y="1573796"/>
            <a:ext cx="6668472" cy="476058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2E51646-943D-73B6-3BF4-E4A825350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67" y="6574167"/>
            <a:ext cx="6668472" cy="4760582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4EDDB75-3129-40FB-EE1F-A4576ECDD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81" y="1453126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68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6DC83A-72E0-F3CF-C5EF-36DAD6008A23}"/>
              </a:ext>
            </a:extLst>
          </p:cNvPr>
          <p:cNvSpPr txBox="1"/>
          <p:nvPr/>
        </p:nvSpPr>
        <p:spPr>
          <a:xfrm>
            <a:off x="6592323" y="-25810"/>
            <a:ext cx="295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Quiegly</a:t>
            </a:r>
            <a:r>
              <a:rPr lang="en-US" sz="4000" dirty="0"/>
              <a:t> - PPC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B953-BE53-603E-0033-E98EFB48C136}"/>
              </a:ext>
            </a:extLst>
          </p:cNvPr>
          <p:cNvSpPr txBox="1"/>
          <p:nvPr/>
        </p:nvSpPr>
        <p:spPr>
          <a:xfrm>
            <a:off x="3986541" y="749233"/>
            <a:ext cx="216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Theta band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A4024-D041-0860-6E76-CEA8CD215D1B}"/>
              </a:ext>
            </a:extLst>
          </p:cNvPr>
          <p:cNvSpPr txBox="1"/>
          <p:nvPr/>
        </p:nvSpPr>
        <p:spPr>
          <a:xfrm>
            <a:off x="11186856" y="682076"/>
            <a:ext cx="197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Beta band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3886F-888E-BC34-4E94-B9AAF4688641}"/>
              </a:ext>
            </a:extLst>
          </p:cNvPr>
          <p:cNvSpPr txBox="1"/>
          <p:nvPr/>
        </p:nvSpPr>
        <p:spPr>
          <a:xfrm rot="16200000">
            <a:off x="588736" y="3541030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12FDE-2717-4DD6-2D44-56D779A761F2}"/>
              </a:ext>
            </a:extLst>
          </p:cNvPr>
          <p:cNvSpPr txBox="1"/>
          <p:nvPr/>
        </p:nvSpPr>
        <p:spPr>
          <a:xfrm rot="16200000">
            <a:off x="719737" y="8662071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5DF1D7E5-229A-D971-A942-29B3D95D8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42" y="6749342"/>
            <a:ext cx="6668472" cy="476058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E681A9A-8DBE-8331-EDDA-9449CE438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80" y="1453126"/>
            <a:ext cx="6668472" cy="476058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F0B5FF7-D1A9-E441-E9CA-9CF8FBA36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09" y="6460943"/>
            <a:ext cx="6668472" cy="4760582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24DF74E-ABAF-29BE-2B23-85E61091B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09" y="1290042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547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3A3AD7-30A4-7115-3577-6FEC887F6A74}"/>
              </a:ext>
            </a:extLst>
          </p:cNvPr>
          <p:cNvSpPr txBox="1"/>
          <p:nvPr/>
        </p:nvSpPr>
        <p:spPr>
          <a:xfrm>
            <a:off x="4536389" y="914400"/>
            <a:ext cx="5050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Spectrogram – Power Spectral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DA013-CF1D-E57F-780E-57992184BBD7}"/>
              </a:ext>
            </a:extLst>
          </p:cNvPr>
          <p:cNvSpPr txBox="1"/>
          <p:nvPr/>
        </p:nvSpPr>
        <p:spPr>
          <a:xfrm>
            <a:off x="7061504" y="0"/>
            <a:ext cx="1758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Quigley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FE1317F-5D91-619E-E204-FA26DA9B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04" y="1902149"/>
            <a:ext cx="6668472" cy="476058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F0369F9-A63D-5C91-2114-CC03C74CA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4" y="1902149"/>
            <a:ext cx="6668472" cy="4760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8CE159-A6A4-4BC2-C624-AFF0B0ED93F8}"/>
              </a:ext>
            </a:extLst>
          </p:cNvPr>
          <p:cNvSpPr txBox="1"/>
          <p:nvPr/>
        </p:nvSpPr>
        <p:spPr>
          <a:xfrm rot="16200000">
            <a:off x="156797" y="4091088"/>
            <a:ext cx="92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DFB0AA-1781-8EE5-61A2-3FA42F11793C}"/>
              </a:ext>
            </a:extLst>
          </p:cNvPr>
          <p:cNvSpPr txBox="1"/>
          <p:nvPr/>
        </p:nvSpPr>
        <p:spPr>
          <a:xfrm rot="16200000">
            <a:off x="277677" y="8783987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PPC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A38D419-2065-97B4-E3ED-9CFC3C2A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04" y="6662731"/>
            <a:ext cx="6668472" cy="4760582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5DBFCEF0-14B8-AF5F-1305-4E5D12CE2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25" y="6696083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425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B9C079-EA2F-20B0-F91E-A4428956E5D6}"/>
              </a:ext>
            </a:extLst>
          </p:cNvPr>
          <p:cNvSpPr txBox="1"/>
          <p:nvPr/>
        </p:nvSpPr>
        <p:spPr>
          <a:xfrm>
            <a:off x="3895388" y="1036814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1AF22-09B6-AD39-DAAF-DC1683E2D285}"/>
              </a:ext>
            </a:extLst>
          </p:cNvPr>
          <p:cNvSpPr txBox="1"/>
          <p:nvPr/>
        </p:nvSpPr>
        <p:spPr>
          <a:xfrm>
            <a:off x="11676469" y="1068955"/>
            <a:ext cx="1113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3FCC2-DB77-0B6B-89AB-F266C6FA7C76}"/>
              </a:ext>
            </a:extLst>
          </p:cNvPr>
          <p:cNvSpPr txBox="1"/>
          <p:nvPr/>
        </p:nvSpPr>
        <p:spPr>
          <a:xfrm>
            <a:off x="4269575" y="545656"/>
            <a:ext cx="724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 power difference: no-reward - reward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E08F2-AD81-72BA-211D-BA770AE91069}"/>
              </a:ext>
            </a:extLst>
          </p:cNvPr>
          <p:cNvSpPr txBox="1"/>
          <p:nvPr/>
        </p:nvSpPr>
        <p:spPr>
          <a:xfrm>
            <a:off x="7219132" y="-101025"/>
            <a:ext cx="1348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Schro</a:t>
            </a:r>
            <a:endParaRPr lang="en-US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049BCD-4D5C-A837-C880-2807FFE6B97D}"/>
              </a:ext>
            </a:extLst>
          </p:cNvPr>
          <p:cNvSpPr txBox="1"/>
          <p:nvPr/>
        </p:nvSpPr>
        <p:spPr>
          <a:xfrm rot="16200000">
            <a:off x="1175077" y="2745278"/>
            <a:ext cx="92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2DBDF-F9BB-FABB-74AB-10CF5F446924}"/>
              </a:ext>
            </a:extLst>
          </p:cNvPr>
          <p:cNvSpPr txBox="1"/>
          <p:nvPr/>
        </p:nvSpPr>
        <p:spPr>
          <a:xfrm rot="16200000">
            <a:off x="1108500" y="6795855"/>
            <a:ext cx="80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PFC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99F84A7-953C-2F4B-91B2-2A23A8659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21" y="1670082"/>
            <a:ext cx="5123450" cy="36576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89A7503-7583-5326-9DB8-54EB8A4A8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80" y="1621589"/>
            <a:ext cx="5123450" cy="3657600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9D60BC4-1C0D-7F0D-58E0-FC08BEC2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870" y="5035519"/>
            <a:ext cx="5123450" cy="3657600"/>
          </a:xfrm>
          <a:prstGeom prst="rect">
            <a:avLst/>
          </a:prstGeom>
        </p:spPr>
      </p:pic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8B60EDB-0947-813F-63C8-6094A6999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63" y="5084012"/>
            <a:ext cx="5123450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6ACC37-F71B-8FFB-48AB-0A0FEC5C954D}"/>
              </a:ext>
            </a:extLst>
          </p:cNvPr>
          <p:cNvSpPr txBox="1"/>
          <p:nvPr/>
        </p:nvSpPr>
        <p:spPr>
          <a:xfrm rot="16200000">
            <a:off x="930169" y="9971481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PPC</a:t>
            </a:r>
          </a:p>
        </p:txBody>
      </p:sp>
      <p:pic>
        <p:nvPicPr>
          <p:cNvPr id="22" name="Picture 2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795460F-1797-518C-BF33-82AAB384E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87" y="8534400"/>
            <a:ext cx="5123450" cy="3657600"/>
          </a:xfrm>
          <a:prstGeom prst="rect">
            <a:avLst/>
          </a:prstGeom>
        </p:spPr>
      </p:pic>
      <p:pic>
        <p:nvPicPr>
          <p:cNvPr id="24" name="Picture 2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4EFFCFE-9E21-A3D4-81D8-18D15ADC76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63" y="8546435"/>
            <a:ext cx="5123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99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6DC83A-72E0-F3CF-C5EF-36DAD6008A23}"/>
              </a:ext>
            </a:extLst>
          </p:cNvPr>
          <p:cNvSpPr txBox="1"/>
          <p:nvPr/>
        </p:nvSpPr>
        <p:spPr>
          <a:xfrm>
            <a:off x="6592323" y="-25810"/>
            <a:ext cx="2657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Schro</a:t>
            </a:r>
            <a:r>
              <a:rPr lang="en-US" sz="4000" dirty="0"/>
              <a:t> - MST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B953-BE53-603E-0033-E98EFB48C136}"/>
              </a:ext>
            </a:extLst>
          </p:cNvPr>
          <p:cNvSpPr txBox="1"/>
          <p:nvPr/>
        </p:nvSpPr>
        <p:spPr>
          <a:xfrm>
            <a:off x="3986541" y="749233"/>
            <a:ext cx="216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Theta band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A4024-D041-0860-6E76-CEA8CD215D1B}"/>
              </a:ext>
            </a:extLst>
          </p:cNvPr>
          <p:cNvSpPr txBox="1"/>
          <p:nvPr/>
        </p:nvSpPr>
        <p:spPr>
          <a:xfrm>
            <a:off x="11186856" y="682076"/>
            <a:ext cx="197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Beta band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3886F-888E-BC34-4E94-B9AAF4688641}"/>
              </a:ext>
            </a:extLst>
          </p:cNvPr>
          <p:cNvSpPr txBox="1"/>
          <p:nvPr/>
        </p:nvSpPr>
        <p:spPr>
          <a:xfrm rot="16200000">
            <a:off x="588736" y="3541030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12FDE-2717-4DD6-2D44-56D779A761F2}"/>
              </a:ext>
            </a:extLst>
          </p:cNvPr>
          <p:cNvSpPr txBox="1"/>
          <p:nvPr/>
        </p:nvSpPr>
        <p:spPr>
          <a:xfrm rot="16200000">
            <a:off x="719737" y="8662071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FA95E0C-CB7F-5112-591F-A40D8969F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1534309"/>
            <a:ext cx="6668472" cy="476058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1A8996A-ED07-01A4-7405-506471382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164" y="6885629"/>
            <a:ext cx="6668472" cy="476058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9D418AC-1187-69BB-71CA-43E69E49D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24" y="6812280"/>
            <a:ext cx="6668472" cy="4760582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673832F5-596C-243B-D9FB-43A26F932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24" y="1575473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046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6DC83A-72E0-F3CF-C5EF-36DAD6008A23}"/>
              </a:ext>
            </a:extLst>
          </p:cNvPr>
          <p:cNvSpPr txBox="1"/>
          <p:nvPr/>
        </p:nvSpPr>
        <p:spPr>
          <a:xfrm>
            <a:off x="6592323" y="-25810"/>
            <a:ext cx="2505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Schro</a:t>
            </a:r>
            <a:r>
              <a:rPr lang="en-US" sz="4000" dirty="0"/>
              <a:t> - PFC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B953-BE53-603E-0033-E98EFB48C136}"/>
              </a:ext>
            </a:extLst>
          </p:cNvPr>
          <p:cNvSpPr txBox="1"/>
          <p:nvPr/>
        </p:nvSpPr>
        <p:spPr>
          <a:xfrm>
            <a:off x="3986541" y="749233"/>
            <a:ext cx="216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Theta band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A4024-D041-0860-6E76-CEA8CD215D1B}"/>
              </a:ext>
            </a:extLst>
          </p:cNvPr>
          <p:cNvSpPr txBox="1"/>
          <p:nvPr/>
        </p:nvSpPr>
        <p:spPr>
          <a:xfrm>
            <a:off x="11186856" y="682076"/>
            <a:ext cx="197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Beta band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3886F-888E-BC34-4E94-B9AAF4688641}"/>
              </a:ext>
            </a:extLst>
          </p:cNvPr>
          <p:cNvSpPr txBox="1"/>
          <p:nvPr/>
        </p:nvSpPr>
        <p:spPr>
          <a:xfrm rot="16200000">
            <a:off x="588736" y="3541030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12FDE-2717-4DD6-2D44-56D779A761F2}"/>
              </a:ext>
            </a:extLst>
          </p:cNvPr>
          <p:cNvSpPr txBox="1"/>
          <p:nvPr/>
        </p:nvSpPr>
        <p:spPr>
          <a:xfrm rot="16200000">
            <a:off x="719737" y="8662071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C688785-31F0-06C9-658A-3ED4FF9AA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67" y="6458909"/>
            <a:ext cx="6668472" cy="476058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874A587-938A-7191-7C41-D90A0BD4A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80" y="1482589"/>
            <a:ext cx="6668472" cy="476058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EFBB642-4D39-07AC-7EA1-876E46E3E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37" y="6732451"/>
            <a:ext cx="6668472" cy="4760582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B620E57E-91DE-8D2D-CEC8-7A05AF44F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28" y="1482589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64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6DC83A-72E0-F3CF-C5EF-36DAD6008A23}"/>
              </a:ext>
            </a:extLst>
          </p:cNvPr>
          <p:cNvSpPr txBox="1"/>
          <p:nvPr/>
        </p:nvSpPr>
        <p:spPr>
          <a:xfrm>
            <a:off x="6592323" y="-25810"/>
            <a:ext cx="2539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Schro</a:t>
            </a:r>
            <a:r>
              <a:rPr lang="en-US" sz="4000" dirty="0"/>
              <a:t> - PPC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B953-BE53-603E-0033-E98EFB48C136}"/>
              </a:ext>
            </a:extLst>
          </p:cNvPr>
          <p:cNvSpPr txBox="1"/>
          <p:nvPr/>
        </p:nvSpPr>
        <p:spPr>
          <a:xfrm>
            <a:off x="3986541" y="749233"/>
            <a:ext cx="216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Theta band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A4024-D041-0860-6E76-CEA8CD215D1B}"/>
              </a:ext>
            </a:extLst>
          </p:cNvPr>
          <p:cNvSpPr txBox="1"/>
          <p:nvPr/>
        </p:nvSpPr>
        <p:spPr>
          <a:xfrm>
            <a:off x="11186856" y="682076"/>
            <a:ext cx="197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Beta band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3886F-888E-BC34-4E94-B9AAF4688641}"/>
              </a:ext>
            </a:extLst>
          </p:cNvPr>
          <p:cNvSpPr txBox="1"/>
          <p:nvPr/>
        </p:nvSpPr>
        <p:spPr>
          <a:xfrm rot="16200000">
            <a:off x="588736" y="3541030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12FDE-2717-4DD6-2D44-56D779A761F2}"/>
              </a:ext>
            </a:extLst>
          </p:cNvPr>
          <p:cNvSpPr txBox="1"/>
          <p:nvPr/>
        </p:nvSpPr>
        <p:spPr>
          <a:xfrm rot="16200000">
            <a:off x="719737" y="8662071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E92DC7F-A2C0-7ABC-7516-FB89BC329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27" y="7142080"/>
            <a:ext cx="6668472" cy="476058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465F5D0-4B33-6E87-553D-E727BA948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53" y="1729566"/>
            <a:ext cx="6668472" cy="476058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6391D71-A802-C6ED-8A2B-9CF5CD000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501" y="6885706"/>
            <a:ext cx="6668472" cy="4760582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ACA9DDF-F87C-442E-69E0-6777825B3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081" y="1453126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159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99A52BE-F85D-B9C7-F299-E09F63979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3" y="2472940"/>
            <a:ext cx="7350426" cy="551282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93BC7EB-7EAA-0310-AE6C-7D9CDDE5D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73" y="2591050"/>
            <a:ext cx="7192946" cy="5394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332513-E7E3-AC7B-2CA8-E2621BAA5F39}"/>
              </a:ext>
            </a:extLst>
          </p:cNvPr>
          <p:cNvSpPr txBox="1"/>
          <p:nvPr/>
        </p:nvSpPr>
        <p:spPr>
          <a:xfrm>
            <a:off x="2356740" y="502920"/>
            <a:ext cx="11542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Issue with MST or Linear Probe or both – Need further investigation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39861-EE8A-50EA-F118-DAC7CF631117}"/>
              </a:ext>
            </a:extLst>
          </p:cNvPr>
          <p:cNvSpPr txBox="1"/>
          <p:nvPr/>
        </p:nvSpPr>
        <p:spPr>
          <a:xfrm>
            <a:off x="7162800" y="1546985"/>
            <a:ext cx="1446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Quigley</a:t>
            </a:r>
          </a:p>
        </p:txBody>
      </p:sp>
    </p:spTree>
    <p:extLst>
      <p:ext uri="{BB962C8B-B14F-4D97-AF65-F5344CB8AC3E}">
        <p14:creationId xmlns:p14="http://schemas.microsoft.com/office/powerpoint/2010/main" val="2714002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340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59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DE64820C-4FA2-6942-73FC-64A3101F5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543" y="523330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FD6D7E91-9A19-201B-E1D0-4BDBEFBF7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1" y="523330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447FB070-D390-E34B-D912-93D02DEBE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090" y="6234319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E776AD6E-D8EC-AABD-B11D-3BBC6C9C6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06" y="6096000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F5CF47E0-300D-D372-20F6-C71E3670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4" y="828131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7F4C11BF-181D-CFDA-B249-C3CA69284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59" y="715835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0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C69C62B2-1EC6-42EC-EC99-41F86B42A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844172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1061B05F-98CD-D9CE-8E61-160D604D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53" y="844172"/>
            <a:ext cx="6668472" cy="4760582"/>
          </a:xfrm>
          <a:prstGeom prst="rect">
            <a:avLst/>
          </a:prstGeom>
        </p:spPr>
      </p:pic>
      <p:pic>
        <p:nvPicPr>
          <p:cNvPr id="7" name="Picture 6" descr="A graph with blue and red lines&#10;&#10;Description automatically generated with low confidence">
            <a:extLst>
              <a:ext uri="{FF2B5EF4-FFF2-40B4-BE49-F238E27FC236}">
                <a16:creationId xmlns:a16="http://schemas.microsoft.com/office/drawing/2014/main" id="{E465889B-27C4-1573-8153-F320F7927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53" y="6416842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46E33CF6-5433-8887-6B27-A26228826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8" y="6587246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5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C6F42E9C-EFE3-A030-69A7-A6258B7B8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796" y="988551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04C0364A-2B59-D79F-3B96-03448003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" y="6458909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6DC5295-0EEA-0492-8749-7EDA807DF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796" y="6282446"/>
            <a:ext cx="6668472" cy="4760582"/>
          </a:xfrm>
          <a:prstGeom prst="rect">
            <a:avLst/>
          </a:prstGeom>
        </p:spPr>
      </p:pic>
      <p:pic>
        <p:nvPicPr>
          <p:cNvPr id="11" name="Picture 1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6D83A862-0B46-2394-723A-55FFBBF42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5" y="886239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85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D61CA868-4C96-E858-7245-D1BCFA573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5" y="908341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line, screenshot&#10;&#10;Description automatically generated">
            <a:extLst>
              <a:ext uri="{FF2B5EF4-FFF2-40B4-BE49-F238E27FC236}">
                <a16:creationId xmlns:a16="http://schemas.microsoft.com/office/drawing/2014/main" id="{1EBD58B3-FA8C-118F-C6E5-749204F4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80" y="6859961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662F6025-81DB-D01B-2FFE-69D532CD7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16" y="908341"/>
            <a:ext cx="6668472" cy="4760582"/>
          </a:xfrm>
          <a:prstGeom prst="rect">
            <a:avLst/>
          </a:prstGeom>
        </p:spPr>
      </p:pic>
      <p:pic>
        <p:nvPicPr>
          <p:cNvPr id="9" name="Picture 8" descr="A graph with blue and red lines&#10;&#10;Description automatically generated with low confidence">
            <a:extLst>
              <a:ext uri="{FF2B5EF4-FFF2-40B4-BE49-F238E27FC236}">
                <a16:creationId xmlns:a16="http://schemas.microsoft.com/office/drawing/2014/main" id="{C574D98E-34A6-9875-4FCA-BD5706530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5" y="6667456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AAD04C1-AADE-DCA2-0ED2-B9FA1B314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804626"/>
              </p:ext>
            </p:extLst>
          </p:nvPr>
        </p:nvGraphicFramePr>
        <p:xfrm>
          <a:off x="4161728" y="483225"/>
          <a:ext cx="7932544" cy="11225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667162" imgH="8020050" progId="Acrobat.Document.DC">
                  <p:embed/>
                </p:oleObj>
              </mc:Choice>
              <mc:Fallback>
                <p:oleObj name="Acrobat Document" r:id="rId2" imgW="5667162" imgH="802005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AAD04C1-AADE-DCA2-0ED2-B9FA1B314D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61728" y="483225"/>
                        <a:ext cx="7932544" cy="11225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349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5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7F4CDBEE-C727-F9BE-4BA8-C4BD6827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8" y="683751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A6CFA6BC-5F19-AF3B-A76C-66F6DD76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322" y="780004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355CAF8-F7EB-DD44-F2C4-77B507123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27" y="6234319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8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5E4B56EF-19C1-DCA7-07DB-2FE16B677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85" y="6539120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DBAFDEC7-C56E-13B7-82C6-4638D3527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027" y="962525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DC96D912-4BFC-3D97-2F50-E5439AB56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16" y="962525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7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E8083D31-F591-6989-D0F3-6C49A12C3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627" y="988551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95B577F7-6431-1402-1770-20DDB88D6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5" y="6442867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E728FAF-3483-7578-8CCC-ED9A15AE6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2" y="796046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25CE7E41-D21B-9727-9AC7-687B41FCE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206" y="6442867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86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128229FC-DBFC-3EFC-ADB3-2DD5ED4A2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301" y="1020635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3FE3E3C4-99EB-8CE9-3AE3-92344C937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301" y="6539119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DD510C97-E307-6CAF-96D8-01D526926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0" y="1020635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8F347137-285F-2FB8-5E68-6768486B0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0" y="6410783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6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645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E204D070-57D7-B444-E34D-D2E8BB409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99" y="983877"/>
            <a:ext cx="6568525" cy="5256502"/>
          </a:xfrm>
          <a:prstGeom prst="rect">
            <a:avLst/>
          </a:prstGeom>
        </p:spPr>
      </p:pic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4BF1602A-81D1-42E1-7468-5F967938F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63" y="7065348"/>
            <a:ext cx="6038798" cy="4832585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C0F495F-5C8F-88BB-353D-651BC94FF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73" y="983877"/>
            <a:ext cx="6150488" cy="4921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3E5FB3-9B46-919A-B90B-DC7E544F214E}"/>
              </a:ext>
            </a:extLst>
          </p:cNvPr>
          <p:cNvSpPr txBox="1"/>
          <p:nvPr/>
        </p:nvSpPr>
        <p:spPr>
          <a:xfrm>
            <a:off x="4324027" y="158908"/>
            <a:ext cx="7170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High-low density THETA frequency range </a:t>
            </a:r>
          </a:p>
        </p:txBody>
      </p:sp>
    </p:spTree>
    <p:extLst>
      <p:ext uri="{BB962C8B-B14F-4D97-AF65-F5344CB8AC3E}">
        <p14:creationId xmlns:p14="http://schemas.microsoft.com/office/powerpoint/2010/main" val="3266291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3C3A5BDF-52D5-B908-C338-EBBFB55C8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89" y="6096000"/>
            <a:ext cx="6631266" cy="5521342"/>
          </a:xfrm>
          <a:prstGeom prst="rect">
            <a:avLst/>
          </a:prstGeom>
        </p:spPr>
      </p:pic>
      <p:pic>
        <p:nvPicPr>
          <p:cNvPr id="4" name="Picture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A7B562B3-2B94-19D7-4F04-FA42380F5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51" y="791590"/>
            <a:ext cx="6313188" cy="5256503"/>
          </a:xfrm>
          <a:prstGeom prst="rect">
            <a:avLst/>
          </a:prstGeom>
        </p:spPr>
      </p:pic>
      <p:pic>
        <p:nvPicPr>
          <p:cNvPr id="5" name="Picture 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768BA43C-B6B9-5149-F51F-AF4A6E471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41" y="886447"/>
            <a:ext cx="6256800" cy="5209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E9E54-CB88-CACE-A38A-7ED6E15D4FC6}"/>
              </a:ext>
            </a:extLst>
          </p:cNvPr>
          <p:cNvSpPr txBox="1"/>
          <p:nvPr/>
        </p:nvSpPr>
        <p:spPr>
          <a:xfrm>
            <a:off x="4324027" y="158908"/>
            <a:ext cx="7604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Reward-no-reward, THETA frequency range </a:t>
            </a:r>
          </a:p>
        </p:txBody>
      </p:sp>
    </p:spTree>
    <p:extLst>
      <p:ext uri="{BB962C8B-B14F-4D97-AF65-F5344CB8AC3E}">
        <p14:creationId xmlns:p14="http://schemas.microsoft.com/office/powerpoint/2010/main" val="1567009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4C99F51-3B92-9B28-BED0-6C959E5C6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9" y="1189841"/>
            <a:ext cx="6418174" cy="5343916"/>
          </a:xfrm>
          <a:prstGeom prst="rect">
            <a:avLst/>
          </a:prstGeom>
        </p:spPr>
      </p:pic>
      <p:pic>
        <p:nvPicPr>
          <p:cNvPr id="3" name="Picture 2" descr="A picture containing text, map, screenshot, diagram&#10;&#10;Description automatically generated">
            <a:extLst>
              <a:ext uri="{FF2B5EF4-FFF2-40B4-BE49-F238E27FC236}">
                <a16:creationId xmlns:a16="http://schemas.microsoft.com/office/drawing/2014/main" id="{76446D5A-7869-B928-514B-834F36FB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29" y="6593305"/>
            <a:ext cx="6345516" cy="5283420"/>
          </a:xfrm>
          <a:prstGeom prst="rect">
            <a:avLst/>
          </a:prstGeom>
        </p:spPr>
      </p:pic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73D883D-FF34-A398-A1AB-35B9588A6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484" y="970962"/>
            <a:ext cx="6479603" cy="5395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E2F381-19CF-166D-A56E-995E8B98FC25}"/>
              </a:ext>
            </a:extLst>
          </p:cNvPr>
          <p:cNvSpPr txBox="1"/>
          <p:nvPr/>
        </p:nvSpPr>
        <p:spPr>
          <a:xfrm>
            <a:off x="4324027" y="158908"/>
            <a:ext cx="737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Reward-no-reward, BETA frequency range </a:t>
            </a:r>
          </a:p>
        </p:txBody>
      </p:sp>
    </p:spTree>
    <p:extLst>
      <p:ext uri="{BB962C8B-B14F-4D97-AF65-F5344CB8AC3E}">
        <p14:creationId xmlns:p14="http://schemas.microsoft.com/office/powerpoint/2010/main" val="2865878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map, screenshot, diagram&#10;&#10;Description automatically generated">
            <a:extLst>
              <a:ext uri="{FF2B5EF4-FFF2-40B4-BE49-F238E27FC236}">
                <a16:creationId xmlns:a16="http://schemas.microsoft.com/office/drawing/2014/main" id="{D8C83D7D-FBBB-AA9B-19B3-ABED9B073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02" y="1092642"/>
            <a:ext cx="6554724" cy="5245458"/>
          </a:xfrm>
          <a:prstGeom prst="rect">
            <a:avLst/>
          </a:prstGeom>
        </p:spPr>
      </p:pic>
      <p:pic>
        <p:nvPicPr>
          <p:cNvPr id="3" name="Picture 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6A05B220-7824-1BEB-2183-3DFE348C9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569" y="6687059"/>
            <a:ext cx="6345515" cy="5078037"/>
          </a:xfrm>
          <a:prstGeom prst="rect">
            <a:avLst/>
          </a:prstGeom>
        </p:spPr>
      </p:pic>
      <p:pic>
        <p:nvPicPr>
          <p:cNvPr id="4" name="Picture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1DB7977-28B8-E0FB-403C-37E1F39C4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126" y="1241332"/>
            <a:ext cx="5857096" cy="4687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A698ED-DC25-8443-8310-EB0F02D67F84}"/>
              </a:ext>
            </a:extLst>
          </p:cNvPr>
          <p:cNvSpPr txBox="1"/>
          <p:nvPr/>
        </p:nvSpPr>
        <p:spPr>
          <a:xfrm>
            <a:off x="4324027" y="158908"/>
            <a:ext cx="6938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High-low density BETA frequency range </a:t>
            </a:r>
          </a:p>
        </p:txBody>
      </p:sp>
    </p:spTree>
    <p:extLst>
      <p:ext uri="{BB962C8B-B14F-4D97-AF65-F5344CB8AC3E}">
        <p14:creationId xmlns:p14="http://schemas.microsoft.com/office/powerpoint/2010/main" val="23673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1219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DB6C8D0C-11B8-A6C0-9E85-E53C28E56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211" r="5741" b="1"/>
          <a:stretch/>
        </p:blipFill>
        <p:spPr>
          <a:xfrm>
            <a:off x="6063916" y="-8"/>
            <a:ext cx="10192082" cy="6544720"/>
          </a:xfrm>
          <a:prstGeom prst="rect">
            <a:avLst/>
          </a:prstGeom>
        </p:spPr>
      </p:pic>
      <p:pic>
        <p:nvPicPr>
          <p:cNvPr id="7" name="Picture 6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DE0E2A0B-7C4D-E049-33E3-B812A51C9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95"/>
          <a:stretch/>
        </p:blipFill>
        <p:spPr>
          <a:xfrm>
            <a:off x="6063917" y="6544727"/>
            <a:ext cx="10192083" cy="5647280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12192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DCB09B-24ED-80F0-3B6D-0B3EE64A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982611"/>
            <a:ext cx="7874000" cy="42446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MEETING 4/25/23</a:t>
            </a:r>
          </a:p>
        </p:txBody>
      </p:sp>
      <p:cxnSp>
        <p:nvCxnSpPr>
          <p:cNvPr id="43" name="Straight Connector 3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17600" y="6544725"/>
            <a:ext cx="151383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4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643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1219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DB6C8D0C-11B8-A6C0-9E85-E53C28E56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211" r="5741" b="1"/>
          <a:stretch/>
        </p:blipFill>
        <p:spPr>
          <a:xfrm>
            <a:off x="6063916" y="-8"/>
            <a:ext cx="10192082" cy="6544720"/>
          </a:xfrm>
          <a:prstGeom prst="rect">
            <a:avLst/>
          </a:prstGeom>
        </p:spPr>
      </p:pic>
      <p:pic>
        <p:nvPicPr>
          <p:cNvPr id="7" name="Picture 6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DE0E2A0B-7C4D-E049-33E3-B812A51C9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95"/>
          <a:stretch/>
        </p:blipFill>
        <p:spPr>
          <a:xfrm>
            <a:off x="6063917" y="6544727"/>
            <a:ext cx="10192083" cy="5647280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12192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DCB09B-24ED-80F0-3B6D-0B3EE64A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982611"/>
            <a:ext cx="7874000" cy="42446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MEETING 4/18/23</a:t>
            </a:r>
          </a:p>
        </p:txBody>
      </p:sp>
      <p:cxnSp>
        <p:nvCxnSpPr>
          <p:cNvPr id="43" name="Straight Connector 3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17600" y="6544725"/>
            <a:ext cx="151383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85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D4221-B9C2-5943-B763-33D42A6F0DBD}"/>
              </a:ext>
            </a:extLst>
          </p:cNvPr>
          <p:cNvSpPr txBox="1"/>
          <p:nvPr/>
        </p:nvSpPr>
        <p:spPr>
          <a:xfrm>
            <a:off x="4439791" y="725767"/>
            <a:ext cx="678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DISCUSSION of Meeting on 2/6/23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6CD81-8846-F24E-994C-948C5E904517}"/>
              </a:ext>
            </a:extLst>
          </p:cNvPr>
          <p:cNvSpPr txBox="1"/>
          <p:nvPr/>
        </p:nvSpPr>
        <p:spPr>
          <a:xfrm>
            <a:off x="1245174" y="1726436"/>
            <a:ext cx="14216905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SPECTROGRAMS/POWER</a:t>
            </a:r>
          </a:p>
          <a:p>
            <a:pPr marL="342900" indent="-342900">
              <a:buAutoNum type="arabicPeriod"/>
            </a:pPr>
            <a:r>
              <a:rPr lang="en-US" sz="3200" dirty="0"/>
              <a:t>Check high/low optic flow density affects the neural activity</a:t>
            </a:r>
          </a:p>
          <a:p>
            <a:pPr marL="971550" lvl="1" indent="-514350">
              <a:buAutoNum type="alphaLcPeriod"/>
            </a:pPr>
            <a:r>
              <a:rPr lang="en-US" sz="3200" dirty="0"/>
              <a:t>Plot spectrograms for high/low optic flow density trials </a:t>
            </a:r>
          </a:p>
          <a:p>
            <a:pPr marL="971550" lvl="1" indent="-514350">
              <a:buAutoNum type="alphaLcPeriod"/>
            </a:pPr>
            <a:r>
              <a:rPr lang="en-US" sz="3200" dirty="0"/>
              <a:t>Plot theta frequency and beta frequency vs time for high/low optic flow trials .</a:t>
            </a:r>
          </a:p>
          <a:p>
            <a:endParaRPr lang="en-US" sz="3200" dirty="0"/>
          </a:p>
          <a:p>
            <a:r>
              <a:rPr lang="en-US" sz="3200" b="1" dirty="0"/>
              <a:t>COHERENCEGRAM/COHERENCE</a:t>
            </a:r>
          </a:p>
          <a:p>
            <a:pPr marL="971550" lvl="1" indent="-514350">
              <a:buAutoNum type="alphaLcPeriod"/>
            </a:pPr>
            <a:r>
              <a:rPr lang="en-US" sz="3200" dirty="0"/>
              <a:t>Compute intra- and inter-coherence activity (coherence amplitude) for </a:t>
            </a:r>
          </a:p>
          <a:p>
            <a:pPr lvl="2"/>
            <a:r>
              <a:rPr lang="en-US" sz="3200" dirty="0"/>
              <a:t>1.a High/low density optic flow trials </a:t>
            </a:r>
          </a:p>
          <a:p>
            <a:pPr lvl="2"/>
            <a:r>
              <a:rPr lang="en-US" sz="3200" dirty="0"/>
              <a:t>2.a reward/no-reward trials </a:t>
            </a:r>
          </a:p>
          <a:p>
            <a:pPr marL="971550" lvl="1" indent="-514350">
              <a:buFontTx/>
              <a:buAutoNum type="alphaLcPeriod"/>
            </a:pPr>
            <a:r>
              <a:rPr lang="en-US" sz="3200" dirty="0"/>
              <a:t>Do the same for the phase</a:t>
            </a:r>
          </a:p>
          <a:p>
            <a:pPr marL="971550" lvl="1" indent="-514350">
              <a:buAutoNum type="alphaL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3076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D4221-B9C2-5943-B763-33D42A6F0DBD}"/>
              </a:ext>
            </a:extLst>
          </p:cNvPr>
          <p:cNvSpPr txBox="1"/>
          <p:nvPr/>
        </p:nvSpPr>
        <p:spPr>
          <a:xfrm>
            <a:off x="4439791" y="725767"/>
            <a:ext cx="678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DISCUSSION of Meeting on 2/6/23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6CD81-8846-F24E-994C-948C5E904517}"/>
              </a:ext>
            </a:extLst>
          </p:cNvPr>
          <p:cNvSpPr txBox="1"/>
          <p:nvPr/>
        </p:nvSpPr>
        <p:spPr>
          <a:xfrm>
            <a:off x="1245174" y="1726436"/>
            <a:ext cx="14216905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SPECTROGRAMS/POWER</a:t>
            </a:r>
          </a:p>
          <a:p>
            <a:pPr marL="342900" indent="-342900">
              <a:buAutoNum type="arabicPeriod"/>
            </a:pPr>
            <a:r>
              <a:rPr lang="en-US" sz="3200" dirty="0"/>
              <a:t>Check high/low optic flow density affects the neural activity</a:t>
            </a:r>
          </a:p>
          <a:p>
            <a:pPr marL="971550" lvl="1" indent="-514350">
              <a:buAutoNum type="alphaLcPeriod"/>
            </a:pPr>
            <a:r>
              <a:rPr lang="en-US" sz="3200" dirty="0"/>
              <a:t>Plot spectrograms for high/low optic flow density trials </a:t>
            </a:r>
          </a:p>
          <a:p>
            <a:pPr marL="971550" lvl="1" indent="-514350">
              <a:buAutoNum type="alphaLcPeriod"/>
            </a:pPr>
            <a:r>
              <a:rPr lang="en-US" sz="3200" dirty="0"/>
              <a:t>Plot theta frequency and beta frequency vs time for high/low optic flow trials .</a:t>
            </a:r>
          </a:p>
          <a:p>
            <a:endParaRPr lang="en-US" sz="3200" dirty="0"/>
          </a:p>
          <a:p>
            <a:r>
              <a:rPr lang="en-US" sz="3200" b="1" dirty="0"/>
              <a:t>COHERENCEGRAM/COHERENCE</a:t>
            </a:r>
          </a:p>
          <a:p>
            <a:pPr marL="971550" lvl="1" indent="-514350">
              <a:buAutoNum type="alphaLcPeriod"/>
            </a:pPr>
            <a:r>
              <a:rPr lang="en-US" sz="3200" dirty="0"/>
              <a:t>Compute intra- and inter-coherence activity (coherence amplitude) for </a:t>
            </a:r>
          </a:p>
          <a:p>
            <a:pPr lvl="2"/>
            <a:r>
              <a:rPr lang="en-US" sz="3200" dirty="0"/>
              <a:t>1.a High/low density optic flow trials </a:t>
            </a:r>
          </a:p>
          <a:p>
            <a:pPr lvl="2"/>
            <a:r>
              <a:rPr lang="en-US" sz="3200" dirty="0"/>
              <a:t>2.a reward/no-reward trials </a:t>
            </a:r>
          </a:p>
          <a:p>
            <a:pPr marL="971550" lvl="1" indent="-514350">
              <a:buFontTx/>
              <a:buAutoNum type="alphaLcPeriod"/>
            </a:pPr>
            <a:r>
              <a:rPr lang="en-US" sz="3200" dirty="0"/>
              <a:t>Do the same for the phase</a:t>
            </a:r>
          </a:p>
          <a:p>
            <a:pPr marL="971550" lvl="1" indent="-514350">
              <a:buAutoNum type="alphaL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5909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152FBD-47D6-FAA8-5980-BDFFF9970265}"/>
              </a:ext>
            </a:extLst>
          </p:cNvPr>
          <p:cNvSpPr txBox="1"/>
          <p:nvPr/>
        </p:nvSpPr>
        <p:spPr>
          <a:xfrm>
            <a:off x="3930650" y="304800"/>
            <a:ext cx="8277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PPC Target aligned, high – low density flow </a:t>
            </a:r>
          </a:p>
        </p:txBody>
      </p:sp>
      <p:pic>
        <p:nvPicPr>
          <p:cNvPr id="3" name="Picture 2" descr="A picture containing text, screenshot, colorfulness, rectangle&#10;&#10;Description automatically generated">
            <a:extLst>
              <a:ext uri="{FF2B5EF4-FFF2-40B4-BE49-F238E27FC236}">
                <a16:creationId xmlns:a16="http://schemas.microsoft.com/office/drawing/2014/main" id="{8DFFF899-E6D3-64B6-E089-4F1AE371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2" y="1335418"/>
            <a:ext cx="5717575" cy="4760582"/>
          </a:xfrm>
          <a:prstGeom prst="rect">
            <a:avLst/>
          </a:prstGeom>
        </p:spPr>
      </p:pic>
      <p:pic>
        <p:nvPicPr>
          <p:cNvPr id="5" name="Picture 4" descr="A picture containing text, screenshot, colorfulness&#10;&#10;Description automatically generated">
            <a:extLst>
              <a:ext uri="{FF2B5EF4-FFF2-40B4-BE49-F238E27FC236}">
                <a16:creationId xmlns:a16="http://schemas.microsoft.com/office/drawing/2014/main" id="{483E63C8-CF41-8337-3CF3-9CA603A50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064" y="1433955"/>
            <a:ext cx="5717575" cy="4760582"/>
          </a:xfrm>
          <a:prstGeom prst="rect">
            <a:avLst/>
          </a:prstGeom>
        </p:spPr>
      </p:pic>
      <p:pic>
        <p:nvPicPr>
          <p:cNvPr id="9" name="Picture 8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727327F0-FACD-C0A8-8087-D08DD3D82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62" y="6992309"/>
            <a:ext cx="5717575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8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152FBD-47D6-FAA8-5980-BDFFF9970265}"/>
              </a:ext>
            </a:extLst>
          </p:cNvPr>
          <p:cNvSpPr txBox="1"/>
          <p:nvPr/>
        </p:nvSpPr>
        <p:spPr>
          <a:xfrm>
            <a:off x="3930650" y="304800"/>
            <a:ext cx="8277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PPC Target aligned, high – low density flow </a:t>
            </a:r>
          </a:p>
        </p:txBody>
      </p:sp>
      <p:pic>
        <p:nvPicPr>
          <p:cNvPr id="8" name="Picture 7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772593A3-561C-9EEF-8461-F510CF70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62" y="1335418"/>
            <a:ext cx="5717575" cy="4760582"/>
          </a:xfrm>
          <a:prstGeom prst="rect">
            <a:avLst/>
          </a:prstGeom>
        </p:spPr>
      </p:pic>
      <p:pic>
        <p:nvPicPr>
          <p:cNvPr id="10" name="Picture 9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FA6C5EB-9C5D-A5E4-54D5-FB5C46A73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51" y="1335418"/>
            <a:ext cx="5717575" cy="4760582"/>
          </a:xfrm>
          <a:prstGeom prst="rect">
            <a:avLst/>
          </a:prstGeom>
        </p:spPr>
      </p:pic>
      <p:pic>
        <p:nvPicPr>
          <p:cNvPr id="12" name="Picture 11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03F59403-51D0-6503-684B-E7AF13E44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7" y="6820859"/>
            <a:ext cx="5717575" cy="4760582"/>
          </a:xfrm>
          <a:prstGeom prst="rect">
            <a:avLst/>
          </a:prstGeom>
        </p:spPr>
      </p:pic>
      <p:pic>
        <p:nvPicPr>
          <p:cNvPr id="13" name="Picture 12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2DA728EC-A755-6E41-47D0-554729E7E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27" y="6973259"/>
            <a:ext cx="5717575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91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9AC926-7E82-AC03-1C11-11641964CBE9}"/>
              </a:ext>
            </a:extLst>
          </p:cNvPr>
          <p:cNvSpPr txBox="1"/>
          <p:nvPr/>
        </p:nvSpPr>
        <p:spPr>
          <a:xfrm>
            <a:off x="3930650" y="304800"/>
            <a:ext cx="8187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PPC Move aligned, high – low density flow </a:t>
            </a:r>
          </a:p>
        </p:txBody>
      </p:sp>
      <p:pic>
        <p:nvPicPr>
          <p:cNvPr id="6" name="Picture 5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BAEED0D0-985D-00B1-8870-1A47A06C0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9" y="6855725"/>
            <a:ext cx="5717575" cy="4760582"/>
          </a:xfrm>
          <a:prstGeom prst="rect">
            <a:avLst/>
          </a:prstGeom>
        </p:spPr>
      </p:pic>
      <p:pic>
        <p:nvPicPr>
          <p:cNvPr id="8" name="Picture 7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DDE7765-5927-D625-B970-7EE85EC0F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419" y="1523137"/>
            <a:ext cx="5717575" cy="4760582"/>
          </a:xfrm>
          <a:prstGeom prst="rect">
            <a:avLst/>
          </a:prstGeom>
        </p:spPr>
      </p:pic>
      <p:pic>
        <p:nvPicPr>
          <p:cNvPr id="12" name="Picture 11" descr="A picture containing text, screenshot, diagram, map&#10;&#10;Description automatically generated">
            <a:extLst>
              <a:ext uri="{FF2B5EF4-FFF2-40B4-BE49-F238E27FC236}">
                <a16:creationId xmlns:a16="http://schemas.microsoft.com/office/drawing/2014/main" id="{5A894F41-8460-E8D7-4D03-02F1458F9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62" y="1523137"/>
            <a:ext cx="5717575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41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59700-CE3F-4D91-FF8A-A657F3C0ABDF}"/>
              </a:ext>
            </a:extLst>
          </p:cNvPr>
          <p:cNvSpPr txBox="1"/>
          <p:nvPr/>
        </p:nvSpPr>
        <p:spPr>
          <a:xfrm>
            <a:off x="3930650" y="304800"/>
            <a:ext cx="8083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PPC STOP aligned, high – low density flow </a:t>
            </a:r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F778DBD2-1408-4831-D7F8-F32CEA432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442" y="1559106"/>
            <a:ext cx="5717575" cy="4760582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41A43DE2-C9C1-82AB-03A3-513A4240B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1" y="7126618"/>
            <a:ext cx="5717575" cy="4760582"/>
          </a:xfrm>
          <a:prstGeom prst="rect">
            <a:avLst/>
          </a:prstGeom>
        </p:spPr>
      </p:pic>
      <p:pic>
        <p:nvPicPr>
          <p:cNvPr id="8" name="Picture 7" descr="A picture containing text, screenshot, map, colorfulness&#10;&#10;Description automatically generated">
            <a:extLst>
              <a:ext uri="{FF2B5EF4-FFF2-40B4-BE49-F238E27FC236}">
                <a16:creationId xmlns:a16="http://schemas.microsoft.com/office/drawing/2014/main" id="{64D15492-E381-3982-7BFF-2FF51CE28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1" y="1335418"/>
            <a:ext cx="5717575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6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E7870092-A0D7-3F5E-3AE1-13122F742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6" y="1024267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B38BA5C7-5F03-4DE8-D88C-1A3CF88A1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20" y="1024267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BAA92F88-2F78-DE83-F559-4BC6A8EBA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6" y="6407151"/>
            <a:ext cx="6668472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AD1F59-478E-C112-053C-82637F0BC768}"/>
              </a:ext>
            </a:extLst>
          </p:cNvPr>
          <p:cNvSpPr txBox="1"/>
          <p:nvPr/>
        </p:nvSpPr>
        <p:spPr>
          <a:xfrm>
            <a:off x="3814792" y="128341"/>
            <a:ext cx="8155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theta band, PPC, target aligned </a:t>
            </a:r>
          </a:p>
        </p:txBody>
      </p:sp>
    </p:spTree>
    <p:extLst>
      <p:ext uri="{BB962C8B-B14F-4D97-AF65-F5344CB8AC3E}">
        <p14:creationId xmlns:p14="http://schemas.microsoft.com/office/powerpoint/2010/main" val="815141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F3E1AA88-12B0-A890-B2EE-4A6C77A1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33" y="6510667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5448B1F9-81DA-43E9-34C7-97FD4B437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3" y="1335418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86B5D845-6BCE-8D8D-F225-DA7ED4A2B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50" y="1335418"/>
            <a:ext cx="6668472" cy="4760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6EAE4E-E637-5C42-6A99-FCF8B1335BCB}"/>
              </a:ext>
            </a:extLst>
          </p:cNvPr>
          <p:cNvSpPr txBox="1"/>
          <p:nvPr/>
        </p:nvSpPr>
        <p:spPr>
          <a:xfrm>
            <a:off x="3814792" y="128341"/>
            <a:ext cx="8087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theta band, PPC, move aligned </a:t>
            </a:r>
          </a:p>
        </p:txBody>
      </p:sp>
    </p:spTree>
    <p:extLst>
      <p:ext uri="{BB962C8B-B14F-4D97-AF65-F5344CB8AC3E}">
        <p14:creationId xmlns:p14="http://schemas.microsoft.com/office/powerpoint/2010/main" val="66048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600FC1B1-742A-1A09-23F8-C6F5DE74F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6" y="786062"/>
            <a:ext cx="6668472" cy="4760582"/>
          </a:xfrm>
          <a:prstGeom prst="rect">
            <a:avLst/>
          </a:prstGeom>
        </p:spPr>
      </p:pic>
      <p:pic>
        <p:nvPicPr>
          <p:cNvPr id="6" name="Picture 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7992169D-38D4-C6AB-D59D-E8FA4B561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786062"/>
            <a:ext cx="6668472" cy="4760582"/>
          </a:xfrm>
          <a:prstGeom prst="rect">
            <a:avLst/>
          </a:prstGeom>
        </p:spPr>
      </p:pic>
      <p:pic>
        <p:nvPicPr>
          <p:cNvPr id="8" name="Picture 7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F098549D-02F8-F7BC-76F5-B79506FC6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4" y="6362656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8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7D266465-5E8E-94E8-C72A-79E8A34D8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69" y="1367167"/>
            <a:ext cx="6668472" cy="4760582"/>
          </a:xfrm>
          <a:prstGeom prst="rect">
            <a:avLst/>
          </a:prstGeom>
        </p:spPr>
      </p:pic>
      <p:pic>
        <p:nvPicPr>
          <p:cNvPr id="5" name="Picture 4" descr="A graph with green and orange lines&#10;&#10;Description automatically generated with low confidence">
            <a:extLst>
              <a:ext uri="{FF2B5EF4-FFF2-40B4-BE49-F238E27FC236}">
                <a16:creationId xmlns:a16="http://schemas.microsoft.com/office/drawing/2014/main" id="{7CDCAFF7-C664-3188-BEC4-1AF1E0E0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759" y="1335418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C88D73FF-5FA6-19B6-D2FF-B644B0B73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69" y="6781800"/>
            <a:ext cx="6668472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B3120-53EC-E94B-B61C-5E2848262797}"/>
              </a:ext>
            </a:extLst>
          </p:cNvPr>
          <p:cNvSpPr txBox="1"/>
          <p:nvPr/>
        </p:nvSpPr>
        <p:spPr>
          <a:xfrm>
            <a:off x="3814792" y="128341"/>
            <a:ext cx="8015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theta band, PPC, STOP aligned </a:t>
            </a:r>
          </a:p>
        </p:txBody>
      </p:sp>
    </p:spTree>
    <p:extLst>
      <p:ext uri="{BB962C8B-B14F-4D97-AF65-F5344CB8AC3E}">
        <p14:creationId xmlns:p14="http://schemas.microsoft.com/office/powerpoint/2010/main" val="1847101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D7167912-AB7B-0DA3-FEE0-83AE3E801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4" y="1005167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408455D2-8C48-2824-6FFF-01729887D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21" y="1264661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975B27A4-4B45-33B4-AE01-DECC93399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4" y="6426251"/>
            <a:ext cx="6668472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C49ECB-7F8D-6B44-98C6-7B1A4E69373F}"/>
              </a:ext>
            </a:extLst>
          </p:cNvPr>
          <p:cNvSpPr txBox="1"/>
          <p:nvPr/>
        </p:nvSpPr>
        <p:spPr>
          <a:xfrm>
            <a:off x="3814792" y="128341"/>
            <a:ext cx="8012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beta band, PPC, target aligned </a:t>
            </a:r>
          </a:p>
        </p:txBody>
      </p:sp>
    </p:spTree>
    <p:extLst>
      <p:ext uri="{BB962C8B-B14F-4D97-AF65-F5344CB8AC3E}">
        <p14:creationId xmlns:p14="http://schemas.microsoft.com/office/powerpoint/2010/main" val="2010272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green and orange lines&#10;&#10;Description automatically generated with low confidence">
            <a:extLst>
              <a:ext uri="{FF2B5EF4-FFF2-40B4-BE49-F238E27FC236}">
                <a16:creationId xmlns:a16="http://schemas.microsoft.com/office/drawing/2014/main" id="{A2AB6621-FAEF-8938-9F29-91F428D01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36" y="1335418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8F4D0E3C-386E-02C2-BF5A-25501FF2B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94" y="1335418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B34A0196-C077-AEDE-BB79-A16825E71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36" y="6589538"/>
            <a:ext cx="6668472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D8897A-775E-DA61-9024-8D6198170203}"/>
              </a:ext>
            </a:extLst>
          </p:cNvPr>
          <p:cNvSpPr txBox="1"/>
          <p:nvPr/>
        </p:nvSpPr>
        <p:spPr>
          <a:xfrm>
            <a:off x="3814792" y="128341"/>
            <a:ext cx="8066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beta band, PPC, MOVE aligned </a:t>
            </a:r>
          </a:p>
        </p:txBody>
      </p:sp>
    </p:spTree>
    <p:extLst>
      <p:ext uri="{BB962C8B-B14F-4D97-AF65-F5344CB8AC3E}">
        <p14:creationId xmlns:p14="http://schemas.microsoft.com/office/powerpoint/2010/main" val="3693000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3A256659-111B-2669-C65A-E526DAEF6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7" y="1103137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571930C0-013E-1C44-72DD-18A157E24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016" y="1103137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49A03829-FCD1-6FA3-1712-799EBCA1D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7" y="6328282"/>
            <a:ext cx="6668472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376B9-BEDC-D7B6-2592-E61D20F4EE41}"/>
              </a:ext>
            </a:extLst>
          </p:cNvPr>
          <p:cNvSpPr txBox="1"/>
          <p:nvPr/>
        </p:nvSpPr>
        <p:spPr>
          <a:xfrm>
            <a:off x="3814792" y="128341"/>
            <a:ext cx="7872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beta band, PPC, STOP aligned </a:t>
            </a:r>
          </a:p>
        </p:txBody>
      </p:sp>
    </p:spTree>
    <p:extLst>
      <p:ext uri="{BB962C8B-B14F-4D97-AF65-F5344CB8AC3E}">
        <p14:creationId xmlns:p14="http://schemas.microsoft.com/office/powerpoint/2010/main" val="4072438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DF327492-2FA0-7A84-108A-C8013A48B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412" y="3715709"/>
            <a:ext cx="5717575" cy="4760582"/>
          </a:xfrm>
          <a:prstGeom prst="rect">
            <a:avLst/>
          </a:prstGeom>
        </p:spPr>
      </p:pic>
      <p:pic>
        <p:nvPicPr>
          <p:cNvPr id="5" name="Picture 4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C0F41953-0687-F990-9622-2AFFAB0C2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83" y="3715709"/>
            <a:ext cx="5717575" cy="4760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FDDD4-1941-2F3C-D400-F90F2F5D5809}"/>
              </a:ext>
            </a:extLst>
          </p:cNvPr>
          <p:cNvSpPr txBox="1"/>
          <p:nvPr/>
        </p:nvSpPr>
        <p:spPr>
          <a:xfrm>
            <a:off x="5357842" y="1385641"/>
            <a:ext cx="5907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Spectrogram, MST, target aligned </a:t>
            </a:r>
          </a:p>
        </p:txBody>
      </p:sp>
    </p:spTree>
    <p:extLst>
      <p:ext uri="{BB962C8B-B14F-4D97-AF65-F5344CB8AC3E}">
        <p14:creationId xmlns:p14="http://schemas.microsoft.com/office/powerpoint/2010/main" val="4086282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2C4611D1-8BFF-2209-D7DF-10E2C7718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21" y="3715709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EB19D79D-4589-7F02-FDCF-459A1EFE9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07" y="3715709"/>
            <a:ext cx="6668472" cy="4760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A54DF-3C43-D150-7D80-F372108D62E2}"/>
              </a:ext>
            </a:extLst>
          </p:cNvPr>
          <p:cNvSpPr txBox="1"/>
          <p:nvPr/>
        </p:nvSpPr>
        <p:spPr>
          <a:xfrm>
            <a:off x="3776692" y="1061791"/>
            <a:ext cx="8251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theta band, MST, Target aligned </a:t>
            </a:r>
          </a:p>
        </p:txBody>
      </p:sp>
    </p:spTree>
    <p:extLst>
      <p:ext uri="{BB962C8B-B14F-4D97-AF65-F5344CB8AC3E}">
        <p14:creationId xmlns:p14="http://schemas.microsoft.com/office/powerpoint/2010/main" val="3453463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screenshot&#10;&#10;Description automatically generated">
            <a:extLst>
              <a:ext uri="{FF2B5EF4-FFF2-40B4-BE49-F238E27FC236}">
                <a16:creationId xmlns:a16="http://schemas.microsoft.com/office/drawing/2014/main" id="{5FFB8A46-38A5-F6E1-00FE-5DD81BD59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1" y="3715709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plot, text, diagram, line&#10;&#10;Description automatically generated">
            <a:extLst>
              <a:ext uri="{FF2B5EF4-FFF2-40B4-BE49-F238E27FC236}">
                <a16:creationId xmlns:a16="http://schemas.microsoft.com/office/drawing/2014/main" id="{A70F1715-67E3-7365-4005-5C102CF50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835452"/>
            <a:ext cx="6668472" cy="4760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6FA1C-88BA-0AAB-6B8F-0B5AD7EB1DA6}"/>
              </a:ext>
            </a:extLst>
          </p:cNvPr>
          <p:cNvSpPr txBox="1"/>
          <p:nvPr/>
        </p:nvSpPr>
        <p:spPr>
          <a:xfrm>
            <a:off x="3776692" y="1061791"/>
            <a:ext cx="814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theta band, MST, move aligned </a:t>
            </a:r>
          </a:p>
        </p:txBody>
      </p:sp>
    </p:spTree>
    <p:extLst>
      <p:ext uri="{BB962C8B-B14F-4D97-AF65-F5344CB8AC3E}">
        <p14:creationId xmlns:p14="http://schemas.microsoft.com/office/powerpoint/2010/main" val="3379628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screenshot&#10;&#10;Description automatically generated">
            <a:extLst>
              <a:ext uri="{FF2B5EF4-FFF2-40B4-BE49-F238E27FC236}">
                <a16:creationId xmlns:a16="http://schemas.microsoft.com/office/drawing/2014/main" id="{D07E68FE-657F-24F9-A086-871E2C87B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7" y="3715709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1875E857-25D9-A0EF-A286-15A3F67F9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50" y="3715709"/>
            <a:ext cx="6668472" cy="4760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173379-D33E-8631-2EEF-B4DBEA883E98}"/>
              </a:ext>
            </a:extLst>
          </p:cNvPr>
          <p:cNvSpPr txBox="1"/>
          <p:nvPr/>
        </p:nvSpPr>
        <p:spPr>
          <a:xfrm>
            <a:off x="3776692" y="1061791"/>
            <a:ext cx="7937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theta band, MST, stop aligned </a:t>
            </a:r>
          </a:p>
        </p:txBody>
      </p:sp>
    </p:spTree>
    <p:extLst>
      <p:ext uri="{BB962C8B-B14F-4D97-AF65-F5344CB8AC3E}">
        <p14:creationId xmlns:p14="http://schemas.microsoft.com/office/powerpoint/2010/main" val="3379251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65AB0D98-542A-4496-FCA2-9B5AFFD2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8" y="3715709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screenshot, diagram&#10;&#10;Description automatically generated">
            <a:extLst>
              <a:ext uri="{FF2B5EF4-FFF2-40B4-BE49-F238E27FC236}">
                <a16:creationId xmlns:a16="http://schemas.microsoft.com/office/drawing/2014/main" id="{81DD60C2-ACA8-4C11-ED08-EAF23CA79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64" y="3715709"/>
            <a:ext cx="6668472" cy="4760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88C4A-59FB-C283-7577-FAC8CC18B054}"/>
              </a:ext>
            </a:extLst>
          </p:cNvPr>
          <p:cNvSpPr txBox="1"/>
          <p:nvPr/>
        </p:nvSpPr>
        <p:spPr>
          <a:xfrm>
            <a:off x="3776692" y="1061791"/>
            <a:ext cx="8108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beta band, MST, Target aligned </a:t>
            </a:r>
          </a:p>
        </p:txBody>
      </p:sp>
    </p:spTree>
    <p:extLst>
      <p:ext uri="{BB962C8B-B14F-4D97-AF65-F5344CB8AC3E}">
        <p14:creationId xmlns:p14="http://schemas.microsoft.com/office/powerpoint/2010/main" val="1996755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screenshot&#10;&#10;Description automatically generated">
            <a:extLst>
              <a:ext uri="{FF2B5EF4-FFF2-40B4-BE49-F238E27FC236}">
                <a16:creationId xmlns:a16="http://schemas.microsoft.com/office/drawing/2014/main" id="{6184A93B-75B6-348D-29F2-BF1391DC5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7" y="3715709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diagram, screenshot&#10;&#10;Description automatically generated">
            <a:extLst>
              <a:ext uri="{FF2B5EF4-FFF2-40B4-BE49-F238E27FC236}">
                <a16:creationId xmlns:a16="http://schemas.microsoft.com/office/drawing/2014/main" id="{4F5E5A33-D96F-6140-689D-847291A7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221" y="3715709"/>
            <a:ext cx="6668472" cy="4760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9C18E-5262-E7C8-1AFD-8E44C2B7DFC6}"/>
              </a:ext>
            </a:extLst>
          </p:cNvPr>
          <p:cNvSpPr txBox="1"/>
          <p:nvPr/>
        </p:nvSpPr>
        <p:spPr>
          <a:xfrm>
            <a:off x="3776692" y="1061791"/>
            <a:ext cx="8007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beta band, MST, move aligned </a:t>
            </a:r>
          </a:p>
        </p:txBody>
      </p:sp>
    </p:spTree>
    <p:extLst>
      <p:ext uri="{BB962C8B-B14F-4D97-AF65-F5344CB8AC3E}">
        <p14:creationId xmlns:p14="http://schemas.microsoft.com/office/powerpoint/2010/main" val="427749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600FC1B1-742A-1A09-23F8-C6F5DE74F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6" y="786062"/>
            <a:ext cx="6668472" cy="4760582"/>
          </a:xfrm>
          <a:prstGeom prst="rect">
            <a:avLst/>
          </a:prstGeom>
        </p:spPr>
      </p:pic>
      <p:pic>
        <p:nvPicPr>
          <p:cNvPr id="6" name="Picture 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7992169D-38D4-C6AB-D59D-E8FA4B561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786062"/>
            <a:ext cx="6668472" cy="4760582"/>
          </a:xfrm>
          <a:prstGeom prst="rect">
            <a:avLst/>
          </a:prstGeom>
        </p:spPr>
      </p:pic>
      <p:pic>
        <p:nvPicPr>
          <p:cNvPr id="8" name="Picture 7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F098549D-02F8-F7BC-76F5-B79506FC6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4" y="6362656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07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F0B38AC4-7199-18F1-590D-4718CCB17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21" y="3715709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58DBB311-2FDE-DB2F-4CEC-BF25DB6BD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07" y="3715709"/>
            <a:ext cx="6668472" cy="4760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EBA6E-AC8D-A591-069F-B54A8A4CEDF3}"/>
              </a:ext>
            </a:extLst>
          </p:cNvPr>
          <p:cNvSpPr txBox="1"/>
          <p:nvPr/>
        </p:nvSpPr>
        <p:spPr>
          <a:xfrm>
            <a:off x="3776692" y="1061791"/>
            <a:ext cx="779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beta band, MST, stop aligned </a:t>
            </a:r>
          </a:p>
        </p:txBody>
      </p:sp>
    </p:spTree>
    <p:extLst>
      <p:ext uri="{BB962C8B-B14F-4D97-AF65-F5344CB8AC3E}">
        <p14:creationId xmlns:p14="http://schemas.microsoft.com/office/powerpoint/2010/main" val="905470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62F0EABF-3E47-55C0-A043-AD7EA17C4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380470"/>
            <a:ext cx="5717575" cy="4760582"/>
          </a:xfrm>
          <a:prstGeom prst="rect">
            <a:avLst/>
          </a:prstGeom>
        </p:spPr>
      </p:pic>
      <p:pic>
        <p:nvPicPr>
          <p:cNvPr id="5" name="Picture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2C3E0707-E0B7-791B-392A-42C607E1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335" y="1335418"/>
            <a:ext cx="5717575" cy="4760582"/>
          </a:xfrm>
          <a:prstGeom prst="rect">
            <a:avLst/>
          </a:prstGeom>
        </p:spPr>
      </p:pic>
      <p:pic>
        <p:nvPicPr>
          <p:cNvPr id="7" name="Picture 6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1D584499-3DEB-0AEA-E0D5-1B356F180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2" y="6905223"/>
            <a:ext cx="5717575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F7FE33-3B06-9CDC-5BBE-CFFA8D2B69EA}"/>
              </a:ext>
            </a:extLst>
          </p:cNvPr>
          <p:cNvSpPr txBox="1"/>
          <p:nvPr/>
        </p:nvSpPr>
        <p:spPr>
          <a:xfrm>
            <a:off x="6192904" y="244144"/>
            <a:ext cx="3168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Spectrogram, PFC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D3FCC9-F17E-6F88-B9D3-44BE823E9EBB}"/>
              </a:ext>
            </a:extLst>
          </p:cNvPr>
          <p:cNvSpPr txBox="1"/>
          <p:nvPr/>
        </p:nvSpPr>
        <p:spPr>
          <a:xfrm>
            <a:off x="3257550" y="857250"/>
            <a:ext cx="107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26F81-AEE4-304A-2325-CD74F84BA7D1}"/>
              </a:ext>
            </a:extLst>
          </p:cNvPr>
          <p:cNvSpPr txBox="1"/>
          <p:nvPr/>
        </p:nvSpPr>
        <p:spPr>
          <a:xfrm>
            <a:off x="11681160" y="857250"/>
            <a:ext cx="1015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7FAF30-6A4F-C0DB-D7A8-067039A1E432}"/>
              </a:ext>
            </a:extLst>
          </p:cNvPr>
          <p:cNvSpPr txBox="1"/>
          <p:nvPr/>
        </p:nvSpPr>
        <p:spPr>
          <a:xfrm>
            <a:off x="2977362" y="6291776"/>
            <a:ext cx="829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2860386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screenshot&#10;&#10;Description automatically generated">
            <a:extLst>
              <a:ext uri="{FF2B5EF4-FFF2-40B4-BE49-F238E27FC236}">
                <a16:creationId xmlns:a16="http://schemas.microsoft.com/office/drawing/2014/main" id="{1CC74B01-FBAE-F9DA-C5B0-96D4EEA3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8" y="1654784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D7D09F47-B76A-2DF6-810E-19A11B90B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1788134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309365A2-D089-77CF-4336-026D05557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8" y="6720166"/>
            <a:ext cx="6668472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BB41AB-3B2A-C0DF-F3D0-580709678308}"/>
              </a:ext>
            </a:extLst>
          </p:cNvPr>
          <p:cNvSpPr txBox="1"/>
          <p:nvPr/>
        </p:nvSpPr>
        <p:spPr>
          <a:xfrm>
            <a:off x="3667089" y="418864"/>
            <a:ext cx="812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theta band, PFC, target aligned </a:t>
            </a:r>
          </a:p>
        </p:txBody>
      </p:sp>
    </p:spTree>
    <p:extLst>
      <p:ext uri="{BB962C8B-B14F-4D97-AF65-F5344CB8AC3E}">
        <p14:creationId xmlns:p14="http://schemas.microsoft.com/office/powerpoint/2010/main" val="873154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96C484DB-698E-0491-7912-CDD64593B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6" y="1335418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3B9C1A7C-2C7F-F987-2E18-C1709ED7C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514" y="1335418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68FB16AA-E9DB-83E2-3883-8C4B9042E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6" y="6360938"/>
            <a:ext cx="6668472" cy="4760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C9AE7-038D-2AFC-1333-FCA4E7DD099F}"/>
              </a:ext>
            </a:extLst>
          </p:cNvPr>
          <p:cNvSpPr txBox="1"/>
          <p:nvPr/>
        </p:nvSpPr>
        <p:spPr>
          <a:xfrm>
            <a:off x="3667089" y="418864"/>
            <a:ext cx="7980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Power vs time, beta band, PFC, target aligned </a:t>
            </a:r>
          </a:p>
        </p:txBody>
      </p:sp>
    </p:spTree>
    <p:extLst>
      <p:ext uri="{BB962C8B-B14F-4D97-AF65-F5344CB8AC3E}">
        <p14:creationId xmlns:p14="http://schemas.microsoft.com/office/powerpoint/2010/main" val="3624776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6056-D46B-6264-23E9-AE1CAC20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4173364"/>
            <a:ext cx="14020800" cy="2356556"/>
          </a:xfrm>
        </p:spPr>
        <p:txBody>
          <a:bodyPr/>
          <a:lstStyle/>
          <a:p>
            <a:r>
              <a:rPr lang="en-US" dirty="0"/>
              <a:t>COHERENCE STUDY</a:t>
            </a:r>
          </a:p>
        </p:txBody>
      </p:sp>
    </p:spTree>
    <p:extLst>
      <p:ext uri="{BB962C8B-B14F-4D97-AF65-F5344CB8AC3E}">
        <p14:creationId xmlns:p14="http://schemas.microsoft.com/office/powerpoint/2010/main" val="2262754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colorfulness, line&#10;&#10;Description automatically generated">
            <a:extLst>
              <a:ext uri="{FF2B5EF4-FFF2-40B4-BE49-F238E27FC236}">
                <a16:creationId xmlns:a16="http://schemas.microsoft.com/office/drawing/2014/main" id="{791350D1-C568-0173-96DF-36BBAF181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79" y="1120912"/>
            <a:ext cx="5859403" cy="4689023"/>
          </a:xfrm>
          <a:prstGeom prst="rect">
            <a:avLst/>
          </a:prstGeom>
        </p:spPr>
      </p:pic>
      <p:pic>
        <p:nvPicPr>
          <p:cNvPr id="5" name="Picture 4" descr="A picture containing text, screenshot, colorfulness, line&#10;&#10;Description automatically generated">
            <a:extLst>
              <a:ext uri="{FF2B5EF4-FFF2-40B4-BE49-F238E27FC236}">
                <a16:creationId xmlns:a16="http://schemas.microsoft.com/office/drawing/2014/main" id="{5C36077E-9B25-8D94-1EB0-C27ED5E8A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3" y="1181571"/>
            <a:ext cx="5783602" cy="4628363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7643313-DD8C-41AD-6B5C-5F48AA63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36" y="6824616"/>
            <a:ext cx="6150488" cy="4921966"/>
          </a:xfrm>
          <a:prstGeom prst="rect">
            <a:avLst/>
          </a:prstGeom>
        </p:spPr>
      </p:pic>
      <p:pic>
        <p:nvPicPr>
          <p:cNvPr id="9" name="Picture 8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61183710-B5CC-370D-729C-DF4011606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84" y="6680822"/>
            <a:ext cx="6256800" cy="5209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26DD3B-1FC4-AFFF-4FDF-E4738FA0C7E3}"/>
              </a:ext>
            </a:extLst>
          </p:cNvPr>
          <p:cNvSpPr txBox="1"/>
          <p:nvPr/>
        </p:nvSpPr>
        <p:spPr>
          <a:xfrm>
            <a:off x="5391150" y="237339"/>
            <a:ext cx="4973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COHERENCE MATRICES - PPC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0BB2-C010-866A-11F6-9D940FB354B4}"/>
              </a:ext>
            </a:extLst>
          </p:cNvPr>
          <p:cNvSpPr txBox="1"/>
          <p:nvPr/>
        </p:nvSpPr>
        <p:spPr>
          <a:xfrm>
            <a:off x="3295650" y="6276623"/>
            <a:ext cx="263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DENSITY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CAC5A-B5FB-8E5D-A431-D0ADD516BA7D}"/>
              </a:ext>
            </a:extLst>
          </p:cNvPr>
          <p:cNvSpPr txBox="1"/>
          <p:nvPr/>
        </p:nvSpPr>
        <p:spPr>
          <a:xfrm>
            <a:off x="9967570" y="6186089"/>
            <a:ext cx="219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RWD difference</a:t>
            </a:r>
          </a:p>
        </p:txBody>
      </p:sp>
    </p:spTree>
    <p:extLst>
      <p:ext uri="{BB962C8B-B14F-4D97-AF65-F5344CB8AC3E}">
        <p14:creationId xmlns:p14="http://schemas.microsoft.com/office/powerpoint/2010/main" val="3963762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, screenshot, diagram&#10;&#10;Description automatically generated">
            <a:extLst>
              <a:ext uri="{FF2B5EF4-FFF2-40B4-BE49-F238E27FC236}">
                <a16:creationId xmlns:a16="http://schemas.microsoft.com/office/drawing/2014/main" id="{2A4BFA95-667F-93CA-650C-C1A254F53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4" y="3158600"/>
            <a:ext cx="7728805" cy="6185024"/>
          </a:xfrm>
          <a:prstGeom prst="rect">
            <a:avLst/>
          </a:prstGeom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737B375-1B76-5380-5044-BB0688081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49" y="2989958"/>
            <a:ext cx="7833450" cy="6522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3D91DA-AD1A-FF50-0739-F8EDB756F38C}"/>
              </a:ext>
            </a:extLst>
          </p:cNvPr>
          <p:cNvSpPr txBox="1"/>
          <p:nvPr/>
        </p:nvSpPr>
        <p:spPr>
          <a:xfrm>
            <a:off x="2571750" y="2381782"/>
            <a:ext cx="263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DENSITY difference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FBFAD-88A6-892B-74CA-4B218A212819}"/>
              </a:ext>
            </a:extLst>
          </p:cNvPr>
          <p:cNvSpPr txBox="1"/>
          <p:nvPr/>
        </p:nvSpPr>
        <p:spPr>
          <a:xfrm>
            <a:off x="10763895" y="2448902"/>
            <a:ext cx="219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RWD difference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313AD-14A6-E62D-03CB-84364DDFBEAE}"/>
              </a:ext>
            </a:extLst>
          </p:cNvPr>
          <p:cNvSpPr txBox="1"/>
          <p:nvPr/>
        </p:nvSpPr>
        <p:spPr>
          <a:xfrm>
            <a:off x="5791200" y="1143000"/>
            <a:ext cx="4118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BRUNO – PPC only</a:t>
            </a:r>
          </a:p>
        </p:txBody>
      </p:sp>
    </p:spTree>
    <p:extLst>
      <p:ext uri="{BB962C8B-B14F-4D97-AF65-F5344CB8AC3E}">
        <p14:creationId xmlns:p14="http://schemas.microsoft.com/office/powerpoint/2010/main" val="2698009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A0391B94-69B4-B0EB-8D29-BDEDD0E79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02" y="6703102"/>
            <a:ext cx="6345515" cy="5078037"/>
          </a:xfrm>
          <a:prstGeom prst="rect">
            <a:avLst/>
          </a:prstGeom>
        </p:spPr>
      </p:pic>
      <p:pic>
        <p:nvPicPr>
          <p:cNvPr id="5" name="Picture 4" descr="A picture containing text, map, screenshot, diagram&#10;&#10;Description automatically generated">
            <a:extLst>
              <a:ext uri="{FF2B5EF4-FFF2-40B4-BE49-F238E27FC236}">
                <a16:creationId xmlns:a16="http://schemas.microsoft.com/office/drawing/2014/main" id="{7F62479A-86CE-9A79-C14E-CCB5401EB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034" y="6703102"/>
            <a:ext cx="6345516" cy="5283420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BB093FB-073A-B970-D8B8-809DE6994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02" y="1281505"/>
            <a:ext cx="6038798" cy="4832585"/>
          </a:xfrm>
          <a:prstGeom prst="rect">
            <a:avLst/>
          </a:prstGeom>
        </p:spPr>
      </p:pic>
      <p:pic>
        <p:nvPicPr>
          <p:cNvPr id="9" name="Picture 8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0625148A-26DB-732F-9D35-019CCCE54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84" y="1081651"/>
            <a:ext cx="6631266" cy="5521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BAEF42-4343-655C-6CBC-B61879B7BA42}"/>
              </a:ext>
            </a:extLst>
          </p:cNvPr>
          <p:cNvSpPr txBox="1"/>
          <p:nvPr/>
        </p:nvSpPr>
        <p:spPr>
          <a:xfrm>
            <a:off x="4836882" y="205478"/>
            <a:ext cx="450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QUIGLEY – MST, PPC</a:t>
            </a:r>
          </a:p>
        </p:txBody>
      </p:sp>
    </p:spTree>
    <p:extLst>
      <p:ext uri="{BB962C8B-B14F-4D97-AF65-F5344CB8AC3E}">
        <p14:creationId xmlns:p14="http://schemas.microsoft.com/office/powerpoint/2010/main" val="2775231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D55C221-77A0-88CF-C484-F614810DE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9" y="1124160"/>
            <a:ext cx="6568525" cy="5256502"/>
          </a:xfrm>
          <a:prstGeom prst="rect">
            <a:avLst/>
          </a:prstGeom>
        </p:spPr>
      </p:pic>
      <p:pic>
        <p:nvPicPr>
          <p:cNvPr id="5" name="Picture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A4DA79C-BA3D-C12F-DCCB-F7BB44307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62" y="1124160"/>
            <a:ext cx="6313188" cy="5256503"/>
          </a:xfrm>
          <a:prstGeom prst="rect">
            <a:avLst/>
          </a:prstGeom>
        </p:spPr>
      </p:pic>
      <p:pic>
        <p:nvPicPr>
          <p:cNvPr id="7" name="Picture 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7F2117C8-8F71-6718-EE40-100FF91B7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23" y="6945401"/>
            <a:ext cx="5857096" cy="4687177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3A9CCF7-572B-05BB-B28D-3E0280787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747" y="6591459"/>
            <a:ext cx="6479603" cy="53950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D2D195-91C0-7E44-FECB-430B9A332A6A}"/>
              </a:ext>
            </a:extLst>
          </p:cNvPr>
          <p:cNvSpPr txBox="1"/>
          <p:nvPr/>
        </p:nvSpPr>
        <p:spPr>
          <a:xfrm>
            <a:off x="4836882" y="205478"/>
            <a:ext cx="5114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SCHRO – MST, PFC, PPC</a:t>
            </a:r>
          </a:p>
        </p:txBody>
      </p:sp>
    </p:spTree>
    <p:extLst>
      <p:ext uri="{BB962C8B-B14F-4D97-AF65-F5344CB8AC3E}">
        <p14:creationId xmlns:p14="http://schemas.microsoft.com/office/powerpoint/2010/main" val="2709882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B4A9EDFE-DEEC-05DF-A3C3-29D2C6543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00" y="1627905"/>
            <a:ext cx="6747061" cy="4495643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 with low confidence">
            <a:extLst>
              <a:ext uri="{FF2B5EF4-FFF2-40B4-BE49-F238E27FC236}">
                <a16:creationId xmlns:a16="http://schemas.microsoft.com/office/drawing/2014/main" id="{0A1CB6B5-39F1-AE60-2A1A-0FCEB7F4D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56" y="1472736"/>
            <a:ext cx="6979938" cy="4650812"/>
          </a:xfrm>
          <a:prstGeom prst="rect">
            <a:avLst/>
          </a:prstGeom>
        </p:spPr>
      </p:pic>
      <p:pic>
        <p:nvPicPr>
          <p:cNvPr id="7" name="Picture 6" descr="A picture containing plot, line, diagram, text&#10;&#10;Description automatically generated">
            <a:extLst>
              <a:ext uri="{FF2B5EF4-FFF2-40B4-BE49-F238E27FC236}">
                <a16:creationId xmlns:a16="http://schemas.microsoft.com/office/drawing/2014/main" id="{154B2244-6D78-64EB-D4D9-9320B38B5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8" y="6837055"/>
            <a:ext cx="7490407" cy="4990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7B82A-4BA2-7F32-078E-157599FAB44E}"/>
              </a:ext>
            </a:extLst>
          </p:cNvPr>
          <p:cNvSpPr txBox="1"/>
          <p:nvPr/>
        </p:nvSpPr>
        <p:spPr>
          <a:xfrm>
            <a:off x="4629150" y="322757"/>
            <a:ext cx="759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COHERENCE vs FREQUENCY – PPC-PPC </a:t>
            </a:r>
          </a:p>
        </p:txBody>
      </p:sp>
    </p:spTree>
    <p:extLst>
      <p:ext uri="{BB962C8B-B14F-4D97-AF65-F5344CB8AC3E}">
        <p14:creationId xmlns:p14="http://schemas.microsoft.com/office/powerpoint/2010/main" val="283371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600FC1B1-742A-1A09-23F8-C6F5DE74F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6" y="786062"/>
            <a:ext cx="6668472" cy="4760582"/>
          </a:xfrm>
          <a:prstGeom prst="rect">
            <a:avLst/>
          </a:prstGeom>
        </p:spPr>
      </p:pic>
      <p:pic>
        <p:nvPicPr>
          <p:cNvPr id="6" name="Picture 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7992169D-38D4-C6AB-D59D-E8FA4B561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786062"/>
            <a:ext cx="6668472" cy="4760582"/>
          </a:xfrm>
          <a:prstGeom prst="rect">
            <a:avLst/>
          </a:prstGeom>
        </p:spPr>
      </p:pic>
      <p:pic>
        <p:nvPicPr>
          <p:cNvPr id="8" name="Picture 7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F098549D-02F8-F7BC-76F5-B79506FC6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4" y="6362656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83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lines&#10;&#10;Description automatically generated with low confidence">
            <a:extLst>
              <a:ext uri="{FF2B5EF4-FFF2-40B4-BE49-F238E27FC236}">
                <a16:creationId xmlns:a16="http://schemas.microsoft.com/office/drawing/2014/main" id="{40E3B532-D0B6-1161-45E7-4BB7ACA13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2" y="2838607"/>
            <a:ext cx="8147982" cy="5429093"/>
          </a:xfrm>
          <a:prstGeom prst="rect">
            <a:avLst/>
          </a:prstGeom>
        </p:spPr>
      </p:pic>
      <p:pic>
        <p:nvPicPr>
          <p:cNvPr id="5" name="Picture 4" descr="A picture containing plot, line, diagram, text&#10;&#10;Description automatically generated">
            <a:extLst>
              <a:ext uri="{FF2B5EF4-FFF2-40B4-BE49-F238E27FC236}">
                <a16:creationId xmlns:a16="http://schemas.microsoft.com/office/drawing/2014/main" id="{440DB3BF-0542-77A2-F452-BF12A76BB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801" y="3133881"/>
            <a:ext cx="7261687" cy="4838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AAE8E-89C4-0E49-3D82-91A470B9E0FA}"/>
              </a:ext>
            </a:extLst>
          </p:cNvPr>
          <p:cNvSpPr txBox="1"/>
          <p:nvPr/>
        </p:nvSpPr>
        <p:spPr>
          <a:xfrm>
            <a:off x="3638550" y="398957"/>
            <a:ext cx="7711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COHERENCE vs FREQUENCY – MST-MST</a:t>
            </a:r>
          </a:p>
        </p:txBody>
      </p:sp>
    </p:spTree>
    <p:extLst>
      <p:ext uri="{BB962C8B-B14F-4D97-AF65-F5344CB8AC3E}">
        <p14:creationId xmlns:p14="http://schemas.microsoft.com/office/powerpoint/2010/main" val="3909116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ot, line, text, diagram&#10;&#10;Description automatically generated">
            <a:extLst>
              <a:ext uri="{FF2B5EF4-FFF2-40B4-BE49-F238E27FC236}">
                <a16:creationId xmlns:a16="http://schemas.microsoft.com/office/drawing/2014/main" id="{6A503D1E-0039-5350-9079-31369ADCE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306" y="2476657"/>
            <a:ext cx="8675388" cy="57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79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9E00CCEB-C59F-4E91-1865-C5D63A9FD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" y="2647791"/>
            <a:ext cx="8634016" cy="5752943"/>
          </a:xfrm>
          <a:prstGeom prst="rect">
            <a:avLst/>
          </a:prstGeom>
        </p:spPr>
      </p:pic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2ABF2B64-2EC0-31DF-5AA1-AD3F5837B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48" y="2857500"/>
            <a:ext cx="7961332" cy="530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77778-841A-8473-95B8-E2EE0B9689D2}"/>
              </a:ext>
            </a:extLst>
          </p:cNvPr>
          <p:cNvSpPr txBox="1"/>
          <p:nvPr/>
        </p:nvSpPr>
        <p:spPr>
          <a:xfrm>
            <a:off x="3638550" y="398957"/>
            <a:ext cx="7599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COHERENCE vs FREQUENCY – MST-PPC</a:t>
            </a:r>
          </a:p>
        </p:txBody>
      </p:sp>
    </p:spTree>
    <p:extLst>
      <p:ext uri="{BB962C8B-B14F-4D97-AF65-F5344CB8AC3E}">
        <p14:creationId xmlns:p14="http://schemas.microsoft.com/office/powerpoint/2010/main" val="1121340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2436F62D-115C-309B-47C4-D70D5F79D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935" y="3375014"/>
            <a:ext cx="7657435" cy="5102236"/>
          </a:xfrm>
          <a:prstGeom prst="rect">
            <a:avLst/>
          </a:prstGeom>
        </p:spPr>
      </p:pic>
      <p:pic>
        <p:nvPicPr>
          <p:cNvPr id="5" name="Picture 4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39722D5D-46D9-BD10-551F-931F49D97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54" y="3565515"/>
            <a:ext cx="7453281" cy="4966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FD13B-34FB-4735-30B8-5271C6D39CF7}"/>
              </a:ext>
            </a:extLst>
          </p:cNvPr>
          <p:cNvSpPr txBox="1"/>
          <p:nvPr/>
        </p:nvSpPr>
        <p:spPr>
          <a:xfrm>
            <a:off x="2876550" y="665657"/>
            <a:ext cx="10067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COHERENCE vs FREQUENCY – PFC-PPC and PFC-MST</a:t>
            </a:r>
          </a:p>
        </p:txBody>
      </p:sp>
    </p:spTree>
    <p:extLst>
      <p:ext uri="{BB962C8B-B14F-4D97-AF65-F5344CB8AC3E}">
        <p14:creationId xmlns:p14="http://schemas.microsoft.com/office/powerpoint/2010/main" val="1164507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44A2770E-AAF5-1543-95BE-F179711BB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5" y="1107864"/>
            <a:ext cx="6668472" cy="4760582"/>
          </a:xfrm>
          <a:prstGeom prst="rect">
            <a:avLst/>
          </a:prstGeom>
        </p:spPr>
      </p:pic>
      <p:pic>
        <p:nvPicPr>
          <p:cNvPr id="6" name="Picture 5" descr="A picture containing plot, text, diagram, screenshot&#10;&#10;Description automatically generated">
            <a:extLst>
              <a:ext uri="{FF2B5EF4-FFF2-40B4-BE49-F238E27FC236}">
                <a16:creationId xmlns:a16="http://schemas.microsoft.com/office/drawing/2014/main" id="{E6DF74F1-4A8C-0280-A664-503293EA1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998" y="1107864"/>
            <a:ext cx="6668472" cy="4760582"/>
          </a:xfrm>
          <a:prstGeom prst="rect">
            <a:avLst/>
          </a:prstGeom>
        </p:spPr>
      </p:pic>
      <p:pic>
        <p:nvPicPr>
          <p:cNvPr id="10" name="Picture 9" descr="A picture containing plot, text, diagram, screenshot&#10;&#10;Description automatically generated">
            <a:extLst>
              <a:ext uri="{FF2B5EF4-FFF2-40B4-BE49-F238E27FC236}">
                <a16:creationId xmlns:a16="http://schemas.microsoft.com/office/drawing/2014/main" id="{B929115F-B85F-8514-FDFB-7F9242DF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8" y="6590254"/>
            <a:ext cx="6668472" cy="4760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A5A299-2DC1-217A-3304-2A42A579E4C8}"/>
              </a:ext>
            </a:extLst>
          </p:cNvPr>
          <p:cNvSpPr txBox="1"/>
          <p:nvPr/>
        </p:nvSpPr>
        <p:spPr>
          <a:xfrm>
            <a:off x="3868821" y="100629"/>
            <a:ext cx="759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COHERENCE vs FREQUENCY – PPC-PPC </a:t>
            </a:r>
          </a:p>
        </p:txBody>
      </p:sp>
      <p:pic>
        <p:nvPicPr>
          <p:cNvPr id="15" name="Picture 14" descr="A picture containing plot, text, diagram, line&#10;&#10;Description automatically generated">
            <a:extLst>
              <a:ext uri="{FF2B5EF4-FFF2-40B4-BE49-F238E27FC236}">
                <a16:creationId xmlns:a16="http://schemas.microsoft.com/office/drawing/2014/main" id="{71C81C86-45F5-0585-EBCF-769743B91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998" y="6590254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60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F325D98C-9D3D-328A-3D0C-C0A21AA50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17" y="1335418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6552A5BB-BD45-B695-A5C9-4CAF18D14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01" y="1335418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diagram, screenshot&#10;&#10;Description automatically generated">
            <a:extLst>
              <a:ext uri="{FF2B5EF4-FFF2-40B4-BE49-F238E27FC236}">
                <a16:creationId xmlns:a16="http://schemas.microsoft.com/office/drawing/2014/main" id="{6A068419-5C82-12BB-BA33-730F436EC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17" y="6705600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F3C24477-A42E-81A0-8DE2-FA9B74138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01" y="6705600"/>
            <a:ext cx="6668472" cy="4760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FF6C80-DBA3-E95F-8387-95E9B0345985}"/>
              </a:ext>
            </a:extLst>
          </p:cNvPr>
          <p:cNvSpPr txBox="1"/>
          <p:nvPr/>
        </p:nvSpPr>
        <p:spPr>
          <a:xfrm>
            <a:off x="3868821" y="100629"/>
            <a:ext cx="759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COHERENCE vs FREQUENCY – PPC-PPC </a:t>
            </a:r>
          </a:p>
        </p:txBody>
      </p:sp>
    </p:spTree>
    <p:extLst>
      <p:ext uri="{BB962C8B-B14F-4D97-AF65-F5344CB8AC3E}">
        <p14:creationId xmlns:p14="http://schemas.microsoft.com/office/powerpoint/2010/main" val="3718791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896E0A5B-1F78-0A1A-9B6F-59673313E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5" y="1270769"/>
            <a:ext cx="6668472" cy="4760582"/>
          </a:xfrm>
          <a:prstGeom prst="rect">
            <a:avLst/>
          </a:prstGeom>
        </p:spPr>
      </p:pic>
      <p:pic>
        <p:nvPicPr>
          <p:cNvPr id="5" name="Picture 4" descr="A graph of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645638CD-928D-E1A5-9B9D-63CA46D26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69" y="1041189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diagram, plot&#10;&#10;Description automatically generated">
            <a:extLst>
              <a:ext uri="{FF2B5EF4-FFF2-40B4-BE49-F238E27FC236}">
                <a16:creationId xmlns:a16="http://schemas.microsoft.com/office/drawing/2014/main" id="{9D2D3EE0-DAC9-ED04-5268-92965802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4" y="6555161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74B77AB0-DCAF-7EAC-365F-6E6AAE5AD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69" y="6390229"/>
            <a:ext cx="6668472" cy="4760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F11B9A-F540-65C4-9BD9-82C48F8D796E}"/>
              </a:ext>
            </a:extLst>
          </p:cNvPr>
          <p:cNvSpPr txBox="1"/>
          <p:nvPr/>
        </p:nvSpPr>
        <p:spPr>
          <a:xfrm>
            <a:off x="3868821" y="100629"/>
            <a:ext cx="759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COHERENCE vs FREQUENCY – PPC-PPC </a:t>
            </a:r>
          </a:p>
        </p:txBody>
      </p:sp>
    </p:spTree>
    <p:extLst>
      <p:ext uri="{BB962C8B-B14F-4D97-AF65-F5344CB8AC3E}">
        <p14:creationId xmlns:p14="http://schemas.microsoft.com/office/powerpoint/2010/main" val="2548455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F3EBB055-30B1-975B-C1A3-7CB94E3C0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8" y="3304150"/>
            <a:ext cx="7821468" cy="5583699"/>
          </a:xfrm>
          <a:prstGeom prst="rect">
            <a:avLst/>
          </a:prstGeom>
        </p:spPr>
      </p:pic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24B41636-1841-E51E-9FB8-A540FED29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304150"/>
            <a:ext cx="7821467" cy="5583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FE4433-1C98-EFA7-4B98-18C0A16FFB1C}"/>
              </a:ext>
            </a:extLst>
          </p:cNvPr>
          <p:cNvSpPr txBox="1"/>
          <p:nvPr/>
        </p:nvSpPr>
        <p:spPr>
          <a:xfrm>
            <a:off x="4049822" y="519729"/>
            <a:ext cx="7412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COHERENCE vs FREQUENCY – PFC-PFC</a:t>
            </a:r>
          </a:p>
        </p:txBody>
      </p:sp>
    </p:spTree>
    <p:extLst>
      <p:ext uri="{BB962C8B-B14F-4D97-AF65-F5344CB8AC3E}">
        <p14:creationId xmlns:p14="http://schemas.microsoft.com/office/powerpoint/2010/main" val="3909061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EA98F6F5-34E0-9CBC-6593-18CB93296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6" y="1564540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8ABA727B-499A-A280-347C-3E9A819E2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936" y="1564540"/>
            <a:ext cx="6668472" cy="4760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FAC6C5-E606-94CB-A949-4110315FC535}"/>
              </a:ext>
            </a:extLst>
          </p:cNvPr>
          <p:cNvSpPr txBox="1"/>
          <p:nvPr/>
        </p:nvSpPr>
        <p:spPr>
          <a:xfrm>
            <a:off x="4049822" y="519729"/>
            <a:ext cx="9354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COHERENCE vs FREQUENCY – MST-PPC - density</a:t>
            </a:r>
          </a:p>
        </p:txBody>
      </p:sp>
      <p:pic>
        <p:nvPicPr>
          <p:cNvPr id="12" name="Picture 11" descr="A picture containing plot, diagram, text, line&#10;&#10;Description automatically generated">
            <a:extLst>
              <a:ext uri="{FF2B5EF4-FFF2-40B4-BE49-F238E27FC236}">
                <a16:creationId xmlns:a16="http://schemas.microsoft.com/office/drawing/2014/main" id="{729F09D6-988C-FAFC-E331-D2651961A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064" y="6911689"/>
            <a:ext cx="6668472" cy="4760582"/>
          </a:xfrm>
          <a:prstGeom prst="rect">
            <a:avLst/>
          </a:prstGeom>
        </p:spPr>
      </p:pic>
      <p:pic>
        <p:nvPicPr>
          <p:cNvPr id="14" name="Picture 1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93BC7F64-A7FA-9DD7-8116-65D1F180D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64" y="6723602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705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FAC6C5-E606-94CB-A949-4110315FC535}"/>
              </a:ext>
            </a:extLst>
          </p:cNvPr>
          <p:cNvSpPr txBox="1"/>
          <p:nvPr/>
        </p:nvSpPr>
        <p:spPr>
          <a:xfrm>
            <a:off x="4049822" y="519729"/>
            <a:ext cx="8704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COHERENCE vs FREQUENCY – MST-PPC - </a:t>
            </a:r>
            <a:r>
              <a:rPr lang="en-US" sz="3600" b="1" dirty="0" err="1"/>
              <a:t>rwd</a:t>
            </a:r>
            <a:endParaRPr lang="en-US" sz="3600" b="1" dirty="0"/>
          </a:p>
        </p:txBody>
      </p:sp>
      <p:pic>
        <p:nvPicPr>
          <p:cNvPr id="4" name="Picture 3" descr="A graph with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836E4043-EF73-BDF8-B2A9-EBC6A2461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6" y="1544009"/>
            <a:ext cx="6668472" cy="4760582"/>
          </a:xfrm>
          <a:prstGeom prst="rect">
            <a:avLst/>
          </a:prstGeom>
        </p:spPr>
      </p:pic>
      <p:pic>
        <p:nvPicPr>
          <p:cNvPr id="6" name="Picture 5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13683E4F-83B1-3419-15ED-5B976DEE4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6" y="6662531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4A1B6302-C6CE-9CD5-9567-63913AB19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39" y="6304591"/>
            <a:ext cx="6668472" cy="4760582"/>
          </a:xfrm>
          <a:prstGeom prst="rect">
            <a:avLst/>
          </a:prstGeom>
        </p:spPr>
      </p:pic>
      <p:pic>
        <p:nvPicPr>
          <p:cNvPr id="13" name="Picture 12" descr="A graph with blue and red lines&#10;&#10;Description automatically generated with low confidence">
            <a:extLst>
              <a:ext uri="{FF2B5EF4-FFF2-40B4-BE49-F238E27FC236}">
                <a16:creationId xmlns:a16="http://schemas.microsoft.com/office/drawing/2014/main" id="{5DD780F1-462F-A24F-933A-0F649C31A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39" y="1534004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1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582544B0-AE2F-EFCD-37EF-9C04371CF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6" y="603541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654EA5B-385A-36D6-FAE5-59E776274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63" y="603541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B4BA2888-025F-0376-9E49-0966D41CE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101" y="6096000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85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ot, diagram, line, text&#10;&#10;Description automatically generated">
            <a:extLst>
              <a:ext uri="{FF2B5EF4-FFF2-40B4-BE49-F238E27FC236}">
                <a16:creationId xmlns:a16="http://schemas.microsoft.com/office/drawing/2014/main" id="{2D02EC03-DD88-DA6C-1392-2ECD88B38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8" y="2893550"/>
            <a:ext cx="7562008" cy="5398472"/>
          </a:xfrm>
          <a:prstGeom prst="rect">
            <a:avLst/>
          </a:prstGeom>
        </p:spPr>
      </p:pic>
      <p:pic>
        <p:nvPicPr>
          <p:cNvPr id="5" name="Picture 4" descr="A graph with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EE31D036-A21E-28B9-EDD7-B0C859BEA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893550"/>
            <a:ext cx="7562008" cy="5398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DD112-6C47-9BC7-8163-AC047A2940A9}"/>
              </a:ext>
            </a:extLst>
          </p:cNvPr>
          <p:cNvSpPr txBox="1"/>
          <p:nvPr/>
        </p:nvSpPr>
        <p:spPr>
          <a:xfrm>
            <a:off x="4049822" y="519729"/>
            <a:ext cx="7562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COHERENCE vs FREQUENCY – MST-PFC</a:t>
            </a:r>
          </a:p>
        </p:txBody>
      </p:sp>
    </p:spTree>
    <p:extLst>
      <p:ext uri="{BB962C8B-B14F-4D97-AF65-F5344CB8AC3E}">
        <p14:creationId xmlns:p14="http://schemas.microsoft.com/office/powerpoint/2010/main" val="2488836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642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1219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DB6C8D0C-11B8-A6C0-9E85-E53C28E56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211" r="5741" b="1"/>
          <a:stretch/>
        </p:blipFill>
        <p:spPr>
          <a:xfrm>
            <a:off x="6063916" y="-8"/>
            <a:ext cx="10192082" cy="6544720"/>
          </a:xfrm>
          <a:prstGeom prst="rect">
            <a:avLst/>
          </a:prstGeom>
        </p:spPr>
      </p:pic>
      <p:pic>
        <p:nvPicPr>
          <p:cNvPr id="7" name="Picture 6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DE0E2A0B-7C4D-E049-33E3-B812A51C9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95"/>
          <a:stretch/>
        </p:blipFill>
        <p:spPr>
          <a:xfrm>
            <a:off x="6063917" y="6544727"/>
            <a:ext cx="10192083" cy="5647280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12192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DCB09B-24ED-80F0-3B6D-0B3EE64A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982611"/>
            <a:ext cx="7194549" cy="42446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MEETING 3/7/23</a:t>
            </a:r>
          </a:p>
        </p:txBody>
      </p:sp>
      <p:cxnSp>
        <p:nvCxnSpPr>
          <p:cNvPr id="43" name="Straight Connector 3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17600" y="6544725"/>
            <a:ext cx="151383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23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575A5AA-D2B1-A56D-F3DC-9EAE8A5B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6" y="662006"/>
            <a:ext cx="7184811" cy="5129193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87AC4C-3F20-29F3-1A7F-7D51B0EE7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85" y="6416039"/>
            <a:ext cx="7184811" cy="5129193"/>
          </a:xfrm>
          <a:prstGeom prst="rect">
            <a:avLst/>
          </a:prstGeom>
        </p:spPr>
      </p:pic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6978424-9DB7-1672-F6A6-483E31641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6" y="6400801"/>
            <a:ext cx="7184811" cy="5129193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1487805-774C-C7C0-1049-3D7121F89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33" y="662006"/>
            <a:ext cx="7184811" cy="5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339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81C5FFF-3342-4517-133D-869EA3CA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4" y="2143137"/>
            <a:ext cx="11642576" cy="8311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59AEE5-FCFA-16DF-9A32-6CE11A87C6B0}"/>
              </a:ext>
            </a:extLst>
          </p:cNvPr>
          <p:cNvSpPr txBox="1"/>
          <p:nvPr/>
        </p:nvSpPr>
        <p:spPr>
          <a:xfrm>
            <a:off x="303363" y="624840"/>
            <a:ext cx="15952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 checked another session (not included in the current analysis) where Quigley has PPC with linear probe. </a:t>
            </a:r>
            <a:br>
              <a:rPr lang="en-US" sz="2400" dirty="0"/>
            </a:br>
            <a:r>
              <a:rPr lang="en-US" sz="2400" dirty="0"/>
              <a:t>We find the same amplitude than in MST – therefore the rescaling in amplitude is due to the probe and not the area/recording</a:t>
            </a:r>
          </a:p>
        </p:txBody>
      </p:sp>
    </p:spTree>
    <p:extLst>
      <p:ext uri="{BB962C8B-B14F-4D97-AF65-F5344CB8AC3E}">
        <p14:creationId xmlns:p14="http://schemas.microsoft.com/office/powerpoint/2010/main" val="3209961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AB6B2D1-B0C4-B489-DC99-45C9AB554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64" y="1016325"/>
            <a:ext cx="6668472" cy="476058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5102464-B977-1797-E446-76610D232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61" y="1016325"/>
            <a:ext cx="6668472" cy="4760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3F960C-DE09-03CA-C2C0-FC0BEC2429B9}"/>
              </a:ext>
            </a:extLst>
          </p:cNvPr>
          <p:cNvSpPr txBox="1"/>
          <p:nvPr/>
        </p:nvSpPr>
        <p:spPr>
          <a:xfrm>
            <a:off x="5319699" y="365760"/>
            <a:ext cx="671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Comparison reward with no reward for PPC - target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7B00159-73C3-2C93-AD82-23ABF6349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4" y="6096000"/>
            <a:ext cx="6668472" cy="476058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0B20808-6C4C-9BA2-6654-D02ACACED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50" y="6098851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370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FF0B69C-155D-66AC-CEA0-9FAA92B02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4" y="515309"/>
            <a:ext cx="6668472" cy="4760582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974EF6E-EC41-AD3D-54F4-618B28645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96" y="515309"/>
            <a:ext cx="6668472" cy="476058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69FE2B6-C570-2F28-5614-A2A428D9A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4" y="5879789"/>
            <a:ext cx="6668472" cy="476058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8AC6E81-B6F5-C0F2-B245-AC52589F3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96" y="5879789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828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DE3C734-0CA1-E9A0-E4F2-38AB5DCA8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4" y="850589"/>
            <a:ext cx="6668472" cy="476058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56AD5F6-7D7D-2253-24A9-66C0548AA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24" y="850589"/>
            <a:ext cx="6668472" cy="476058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379B911-58A2-DD2B-73CE-63638CD93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4" y="6096000"/>
            <a:ext cx="6668472" cy="476058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5749632-4C38-58FE-04F6-E9BCC76C3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724" y="6096000"/>
            <a:ext cx="6668472" cy="4760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BF989-2580-ADFE-A9C3-FF56126E40CB}"/>
              </a:ext>
            </a:extLst>
          </p:cNvPr>
          <p:cNvSpPr txBox="1"/>
          <p:nvPr/>
        </p:nvSpPr>
        <p:spPr>
          <a:xfrm>
            <a:off x="5319699" y="365760"/>
            <a:ext cx="6500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Comparison reward with no reward for PPC - stop</a:t>
            </a:r>
          </a:p>
        </p:txBody>
      </p:sp>
    </p:spTree>
    <p:extLst>
      <p:ext uri="{BB962C8B-B14F-4D97-AF65-F5344CB8AC3E}">
        <p14:creationId xmlns:p14="http://schemas.microsoft.com/office/powerpoint/2010/main" val="34897087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8DA6B4-843C-B59D-8E26-2B7F4670E42A}"/>
              </a:ext>
            </a:extLst>
          </p:cNvPr>
          <p:cNvSpPr txBox="1"/>
          <p:nvPr/>
        </p:nvSpPr>
        <p:spPr>
          <a:xfrm>
            <a:off x="6675120" y="289560"/>
            <a:ext cx="266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PPC - Target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535E5D7-6016-7B59-871B-E6C18C179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2" y="997446"/>
            <a:ext cx="5717575" cy="476058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A4C09E1-FA46-91D7-1759-E0D2A2C63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997446"/>
            <a:ext cx="5717575" cy="476058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D9025BA-8A7D-8E07-013C-90C3FED68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5" y="6433972"/>
            <a:ext cx="5717575" cy="4760582"/>
          </a:xfrm>
          <a:prstGeom prst="rect">
            <a:avLst/>
          </a:prstGeom>
        </p:spPr>
      </p:pic>
      <p:pic>
        <p:nvPicPr>
          <p:cNvPr id="12" name="Picture 1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23E6FC4-4E90-3020-32A7-13C9EFF19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9" y="6465914"/>
            <a:ext cx="5717575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01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3A90BF-470B-A12E-4745-C6D5C160D762}"/>
              </a:ext>
            </a:extLst>
          </p:cNvPr>
          <p:cNvSpPr txBox="1"/>
          <p:nvPr/>
        </p:nvSpPr>
        <p:spPr>
          <a:xfrm>
            <a:off x="6675120" y="289560"/>
            <a:ext cx="2537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PPC - move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10F743A-4A2F-3F10-EC69-F2AED5728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5" y="1185869"/>
            <a:ext cx="5717575" cy="476058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B2E5A1A-25C8-9148-06A8-995DB87E0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52" y="1335418"/>
            <a:ext cx="5717575" cy="476058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3A9B422-11EF-349D-77DC-CF9C115D0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5" y="6748469"/>
            <a:ext cx="5717575" cy="476058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BBC8E04-F175-6E42-64F6-BACBCAC76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52" y="6605422"/>
            <a:ext cx="5717575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8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BD91DD85-12D8-EED1-BE03-64CC0276B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4" y="6096000"/>
            <a:ext cx="6668472" cy="4760582"/>
          </a:xfrm>
          <a:prstGeom prst="rect">
            <a:avLst/>
          </a:prstGeom>
        </p:spPr>
      </p:pic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D48E683F-D3C4-5454-2E32-C33822720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59" y="683751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1AF424C1-BBD2-AE8C-4911-AE8AA98F1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0" y="844172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225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3A90BF-470B-A12E-4745-C6D5C160D762}"/>
              </a:ext>
            </a:extLst>
          </p:cNvPr>
          <p:cNvSpPr txBox="1"/>
          <p:nvPr/>
        </p:nvSpPr>
        <p:spPr>
          <a:xfrm>
            <a:off x="6675120" y="289560"/>
            <a:ext cx="2277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PPC - stop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015F06E-0652-E4DB-0EBF-483EAC8FD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292" y="1335418"/>
            <a:ext cx="5717575" cy="476058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26F4178-7D0B-8379-F259-869CBD3D0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52" y="1335418"/>
            <a:ext cx="5717575" cy="476058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3695090-C38C-78EF-7D4E-E2D3C64F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92" y="6992309"/>
            <a:ext cx="5717575" cy="476058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EC48B867-B023-5821-50B1-97A83205F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17" y="6992309"/>
            <a:ext cx="5717575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287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02DD656-146B-4465-113E-6CE018F3D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87" y="720839"/>
            <a:ext cx="4647611" cy="386970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E55D29E-DF20-B2AE-F564-84BEBC572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844" y="819528"/>
            <a:ext cx="4517953" cy="376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A6FD5-380F-5E52-65DF-9BAC61A439AF}"/>
              </a:ext>
            </a:extLst>
          </p:cNvPr>
          <p:cNvSpPr txBox="1"/>
          <p:nvPr/>
        </p:nvSpPr>
        <p:spPr>
          <a:xfrm>
            <a:off x="6735291" y="1295400"/>
            <a:ext cx="2003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MST - 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8470A-B0F5-7CD8-2AC2-5D645A3D917B}"/>
              </a:ext>
            </a:extLst>
          </p:cNvPr>
          <p:cNvSpPr txBox="1"/>
          <p:nvPr/>
        </p:nvSpPr>
        <p:spPr>
          <a:xfrm>
            <a:off x="6479860" y="5572780"/>
            <a:ext cx="1914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MST - move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1F36E-44A5-A8BA-EB75-6FD71C47216A}"/>
              </a:ext>
            </a:extLst>
          </p:cNvPr>
          <p:cNvSpPr txBox="1"/>
          <p:nvPr/>
        </p:nvSpPr>
        <p:spPr>
          <a:xfrm>
            <a:off x="6735291" y="9588550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MST - stop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30C6461-B652-5CA4-5DE7-40B31A323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045" y="4547963"/>
            <a:ext cx="4517953" cy="376175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42E88F57-DAAF-E8FF-6106-9E5AE425A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714" y="8460251"/>
            <a:ext cx="4597892" cy="3828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EBB1E5-E42D-8CE5-F5FC-4B77F3DD5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87" y="4590545"/>
            <a:ext cx="4647611" cy="3869706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EFD910FC-BAE0-F3C1-608C-4B496BC6F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66" y="8497563"/>
            <a:ext cx="4254073" cy="35420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24D7E0-F63B-6296-386D-B5EF95624226}"/>
              </a:ext>
            </a:extLst>
          </p:cNvPr>
          <p:cNvSpPr txBox="1"/>
          <p:nvPr/>
        </p:nvSpPr>
        <p:spPr>
          <a:xfrm>
            <a:off x="2806333" y="0"/>
            <a:ext cx="1366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Quigley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ADF14A-0745-8ED5-ADF7-140C8D53F548}"/>
              </a:ext>
            </a:extLst>
          </p:cNvPr>
          <p:cNvSpPr txBox="1"/>
          <p:nvPr/>
        </p:nvSpPr>
        <p:spPr>
          <a:xfrm>
            <a:off x="11287003" y="145770"/>
            <a:ext cx="999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Schro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A7A30-384E-49F5-7DB0-1BF72BB5CD64}"/>
              </a:ext>
            </a:extLst>
          </p:cNvPr>
          <p:cNvSpPr txBox="1"/>
          <p:nvPr/>
        </p:nvSpPr>
        <p:spPr>
          <a:xfrm>
            <a:off x="7268940" y="84215"/>
            <a:ext cx="92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MST</a:t>
            </a:r>
          </a:p>
        </p:txBody>
      </p:sp>
    </p:spTree>
    <p:extLst>
      <p:ext uri="{BB962C8B-B14F-4D97-AF65-F5344CB8AC3E}">
        <p14:creationId xmlns:p14="http://schemas.microsoft.com/office/powerpoint/2010/main" val="9017926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1A6FD5-380F-5E52-65DF-9BAC61A439AF}"/>
              </a:ext>
            </a:extLst>
          </p:cNvPr>
          <p:cNvSpPr txBox="1"/>
          <p:nvPr/>
        </p:nvSpPr>
        <p:spPr>
          <a:xfrm>
            <a:off x="6741238" y="1989810"/>
            <a:ext cx="1897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PFC - 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8470A-B0F5-7CD8-2AC2-5D645A3D917B}"/>
              </a:ext>
            </a:extLst>
          </p:cNvPr>
          <p:cNvSpPr txBox="1"/>
          <p:nvPr/>
        </p:nvSpPr>
        <p:spPr>
          <a:xfrm>
            <a:off x="6690438" y="5841779"/>
            <a:ext cx="1808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PFC - move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1F36E-44A5-A8BA-EB75-6FD71C47216A}"/>
              </a:ext>
            </a:extLst>
          </p:cNvPr>
          <p:cNvSpPr txBox="1"/>
          <p:nvPr/>
        </p:nvSpPr>
        <p:spPr>
          <a:xfrm>
            <a:off x="6814478" y="9326940"/>
            <a:ext cx="1629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PFC - stop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4D7E0-F63B-6296-386D-B5EF95624226}"/>
              </a:ext>
            </a:extLst>
          </p:cNvPr>
          <p:cNvSpPr txBox="1"/>
          <p:nvPr/>
        </p:nvSpPr>
        <p:spPr>
          <a:xfrm>
            <a:off x="2806333" y="0"/>
            <a:ext cx="999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Schro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ADF14A-0745-8ED5-ADF7-140C8D53F548}"/>
              </a:ext>
            </a:extLst>
          </p:cNvPr>
          <p:cNvSpPr txBox="1"/>
          <p:nvPr/>
        </p:nvSpPr>
        <p:spPr>
          <a:xfrm>
            <a:off x="11287003" y="145770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Vik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F890DE-A4AE-CED4-E6DB-03B1E4823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15" y="668990"/>
            <a:ext cx="4392867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054168-6085-8394-B07D-28E100039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15" y="4536199"/>
            <a:ext cx="4392867" cy="36576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4DADF637-74A8-0E02-A856-E8435BB36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14" y="8443807"/>
            <a:ext cx="4392867" cy="3657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B1A93E-B4DF-3EEB-E402-785F0468741C}"/>
              </a:ext>
            </a:extLst>
          </p:cNvPr>
          <p:cNvSpPr txBox="1"/>
          <p:nvPr/>
        </p:nvSpPr>
        <p:spPr>
          <a:xfrm>
            <a:off x="7440364" y="81260"/>
            <a:ext cx="95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PFC</a:t>
            </a:r>
          </a:p>
        </p:txBody>
      </p:sp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AE251396-E2A9-3C1E-80AE-86B05A516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516" y="789146"/>
            <a:ext cx="4392867" cy="3657600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F25D3A11-AD15-492A-D5C2-810D772E2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515" y="4566902"/>
            <a:ext cx="4392867" cy="3657600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494F14EC-1EDD-A13E-07BC-8AC89CC38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85" y="8443807"/>
            <a:ext cx="439286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482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DD883-11CD-02A3-52F8-3580381129A1}"/>
              </a:ext>
            </a:extLst>
          </p:cNvPr>
          <p:cNvSpPr txBox="1"/>
          <p:nvPr/>
        </p:nvSpPr>
        <p:spPr>
          <a:xfrm>
            <a:off x="5730240" y="91440"/>
            <a:ext cx="4254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PPC – Target - theta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5ADABC8-2901-EDAD-9315-6484F20D0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98" y="6428429"/>
            <a:ext cx="5321977" cy="3325171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24D82F50-00CA-B756-3FF0-AB3A29632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58" y="2100269"/>
            <a:ext cx="5470331" cy="3905236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3DA3C20B-3100-49AB-2B6B-D0265FD21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989" y="6428429"/>
            <a:ext cx="5321977" cy="3325171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E2CAD12-C311-0167-8C3F-B5F6F3D64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635" y="2100269"/>
            <a:ext cx="5470331" cy="3905236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33932A6A-D43E-B259-F8D8-AF3EDA7C96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4" y="6192921"/>
            <a:ext cx="5470331" cy="3796185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582EDC68-49EE-9681-846B-ED6D6346D9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4" y="1912853"/>
            <a:ext cx="5317577" cy="379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17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DD883-11CD-02A3-52F8-3580381129A1}"/>
              </a:ext>
            </a:extLst>
          </p:cNvPr>
          <p:cNvSpPr txBox="1"/>
          <p:nvPr/>
        </p:nvSpPr>
        <p:spPr>
          <a:xfrm>
            <a:off x="5730240" y="91440"/>
            <a:ext cx="4082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PPC – Target - beta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7AA930D-D535-536F-2BDE-78F36875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661"/>
            <a:ext cx="5725180" cy="408717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A7B4F00-BD29-D973-C262-2E6CFD7B5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4" y="6416040"/>
            <a:ext cx="5297585" cy="330993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CC24C08-2BE0-782C-DD44-848DB72D4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281" y="1420661"/>
            <a:ext cx="5725179" cy="4087171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FF93DEA-AD1D-4D04-88C3-FBE072275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036" y="1420661"/>
            <a:ext cx="5404964" cy="3858571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3CF69114-5887-38A4-7358-85C10CBCC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163" y="6129167"/>
            <a:ext cx="5297585" cy="3309931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8AC6495C-81EC-E35B-5397-27F711F158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80" y="6047424"/>
            <a:ext cx="5663462" cy="35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937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DD883-11CD-02A3-52F8-3580381129A1}"/>
              </a:ext>
            </a:extLst>
          </p:cNvPr>
          <p:cNvSpPr txBox="1"/>
          <p:nvPr/>
        </p:nvSpPr>
        <p:spPr>
          <a:xfrm>
            <a:off x="5730240" y="91440"/>
            <a:ext cx="3866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PPC – stop - theta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1D1147E-E03D-29C7-E993-559E63378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65" y="6173513"/>
            <a:ext cx="6049168" cy="377952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C25BC8E-1C08-D7D3-7EE2-B01FBEA78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52" y="1215003"/>
            <a:ext cx="6025932" cy="430187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7D5AECE-1A66-7803-AC9A-0F5558516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06" y="6431280"/>
            <a:ext cx="5512549" cy="344424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469D6CA-2664-62D5-67F6-9C11BA0DC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624"/>
            <a:ext cx="5447074" cy="3888633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CB6A3538-2E08-F7BB-47C5-262151474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955" y="6173513"/>
            <a:ext cx="5801045" cy="3624493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3B4E6DC8-B8AE-8DB9-EA06-544CA910B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939" y="1421625"/>
            <a:ext cx="5736505" cy="40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333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DD883-11CD-02A3-52F8-3580381129A1}"/>
              </a:ext>
            </a:extLst>
          </p:cNvPr>
          <p:cNvSpPr txBox="1"/>
          <p:nvPr/>
        </p:nvSpPr>
        <p:spPr>
          <a:xfrm>
            <a:off x="5730240" y="91440"/>
            <a:ext cx="369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PPC – stop - beta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8375A68-C341-5B0F-F0A7-8AE843B1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5" y="1257300"/>
            <a:ext cx="5068736" cy="361854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21EA591-2E8D-13DF-0417-DC494E641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5242702" cy="327564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5A3E303-1B40-DCC9-05D9-F253AF163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01" y="1409701"/>
            <a:ext cx="5068736" cy="361854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F8686EC-48D3-86E9-7DB1-B70419145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92" y="6090344"/>
            <a:ext cx="5251754" cy="3281296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716B7702-42C3-F991-B4F2-F6AA5BE31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046" y="1324454"/>
            <a:ext cx="5307557" cy="3789033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DDD2FC37-FCDD-00B4-19AF-29ABF254D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61" y="6090345"/>
            <a:ext cx="5242702" cy="327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27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663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6049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18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C4FDEDD-3A6D-DA98-392E-9FA265B57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27" y="715835"/>
            <a:ext cx="6668472" cy="4760582"/>
          </a:xfrm>
          <a:prstGeom prst="rect">
            <a:avLst/>
          </a:prstGeom>
        </p:spPr>
      </p:pic>
      <p:pic>
        <p:nvPicPr>
          <p:cNvPr id="7" name="Picture 6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FAA81CF3-614C-6395-2D96-7F205ED83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4" y="6346615"/>
            <a:ext cx="6668472" cy="4760582"/>
          </a:xfrm>
          <a:prstGeom prst="rect">
            <a:avLst/>
          </a:prstGeom>
        </p:spPr>
      </p:pic>
      <p:pic>
        <p:nvPicPr>
          <p:cNvPr id="9" name="Picture 8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724F9697-D658-9693-E8B8-A16411F78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2" y="753978"/>
            <a:ext cx="6668472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947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8109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2820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1219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DB6C8D0C-11B8-A6C0-9E85-E53C28E56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211" r="5741" b="1"/>
          <a:stretch/>
        </p:blipFill>
        <p:spPr>
          <a:xfrm>
            <a:off x="6063916" y="-8"/>
            <a:ext cx="10192082" cy="6544720"/>
          </a:xfrm>
          <a:prstGeom prst="rect">
            <a:avLst/>
          </a:prstGeom>
        </p:spPr>
      </p:pic>
      <p:pic>
        <p:nvPicPr>
          <p:cNvPr id="7" name="Picture 6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DE0E2A0B-7C4D-E049-33E3-B812A51C9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95"/>
          <a:stretch/>
        </p:blipFill>
        <p:spPr>
          <a:xfrm>
            <a:off x="6063917" y="6544727"/>
            <a:ext cx="10192083" cy="5647280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12192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DCB09B-24ED-80F0-3B6D-0B3EE64A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982611"/>
            <a:ext cx="7194549" cy="42446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MEETING </a:t>
            </a:r>
            <a:r>
              <a:rPr lang="en-US" sz="7800" b="1" dirty="0">
                <a:solidFill>
                  <a:schemeClr val="bg1"/>
                </a:solidFill>
              </a:rPr>
              <a:t>2</a:t>
            </a:r>
            <a:r>
              <a:rPr lang="en-US" sz="7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/6/23</a:t>
            </a:r>
          </a:p>
        </p:txBody>
      </p:sp>
      <p:cxnSp>
        <p:nvCxnSpPr>
          <p:cNvPr id="43" name="Straight Connector 3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17600" y="6544725"/>
            <a:ext cx="151383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317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42618-5459-D8DD-15DF-D4549029F7B5}"/>
              </a:ext>
            </a:extLst>
          </p:cNvPr>
          <p:cNvSpPr txBox="1"/>
          <p:nvPr/>
        </p:nvSpPr>
        <p:spPr>
          <a:xfrm>
            <a:off x="6737684" y="5197642"/>
            <a:ext cx="27558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BRUNO</a:t>
            </a:r>
          </a:p>
        </p:txBody>
      </p:sp>
    </p:spTree>
    <p:extLst>
      <p:ext uri="{BB962C8B-B14F-4D97-AF65-F5344CB8AC3E}">
        <p14:creationId xmlns:p14="http://schemas.microsoft.com/office/powerpoint/2010/main" val="786389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B9C079-EA2F-20B0-F91E-A4428956E5D6}"/>
              </a:ext>
            </a:extLst>
          </p:cNvPr>
          <p:cNvSpPr txBox="1"/>
          <p:nvPr/>
        </p:nvSpPr>
        <p:spPr>
          <a:xfrm>
            <a:off x="7284728" y="1947600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3FCC2-DB77-0B6B-89AB-F266C6FA7C76}"/>
              </a:ext>
            </a:extLst>
          </p:cNvPr>
          <p:cNvSpPr txBox="1"/>
          <p:nvPr/>
        </p:nvSpPr>
        <p:spPr>
          <a:xfrm>
            <a:off x="4504347" y="1251757"/>
            <a:ext cx="724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 power difference: no-reward - reward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E08F2-AD81-72BA-211D-BA770AE91069}"/>
              </a:ext>
            </a:extLst>
          </p:cNvPr>
          <p:cNvSpPr txBox="1"/>
          <p:nvPr/>
        </p:nvSpPr>
        <p:spPr>
          <a:xfrm>
            <a:off x="7203393" y="518080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BRUNO</a:t>
            </a:r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6230DE6-B59E-FB10-3F7D-9BD54CBD3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64" y="2239987"/>
            <a:ext cx="5717575" cy="476058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FDDFE4E-B460-C952-3E4D-C5ADEC08B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59" y="7292957"/>
            <a:ext cx="5717575" cy="4760582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C6727CB-DBF0-2897-BEEC-6C02B2843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78" y="7292957"/>
            <a:ext cx="5717575" cy="4760582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1DE617D-9298-31EA-1CBD-84D446CF8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13" y="2239987"/>
            <a:ext cx="6250866" cy="47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16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DAA49C8-12D0-235D-ABBC-61E5392E4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43" y="1334008"/>
            <a:ext cx="6668472" cy="476058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7F4F49-D887-8C1D-39DD-3B44D923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86" y="1453126"/>
            <a:ext cx="6668472" cy="4760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DC83A-72E0-F3CF-C5EF-36DAD6008A23}"/>
              </a:ext>
            </a:extLst>
          </p:cNvPr>
          <p:cNvSpPr txBox="1"/>
          <p:nvPr/>
        </p:nvSpPr>
        <p:spPr>
          <a:xfrm>
            <a:off x="7203393" y="76120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BRUNO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B953-BE53-603E-0033-E98EFB48C136}"/>
              </a:ext>
            </a:extLst>
          </p:cNvPr>
          <p:cNvSpPr txBox="1"/>
          <p:nvPr/>
        </p:nvSpPr>
        <p:spPr>
          <a:xfrm>
            <a:off x="3986541" y="749233"/>
            <a:ext cx="216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Theta band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A4024-D041-0860-6E76-CEA8CD215D1B}"/>
              </a:ext>
            </a:extLst>
          </p:cNvPr>
          <p:cNvSpPr txBox="1"/>
          <p:nvPr/>
        </p:nvSpPr>
        <p:spPr>
          <a:xfrm>
            <a:off x="11186856" y="682076"/>
            <a:ext cx="197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Beta band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3886F-888E-BC34-4E94-B9AAF4688641}"/>
              </a:ext>
            </a:extLst>
          </p:cNvPr>
          <p:cNvSpPr txBox="1"/>
          <p:nvPr/>
        </p:nvSpPr>
        <p:spPr>
          <a:xfrm rot="16200000">
            <a:off x="588736" y="3541030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744ADFC-7BB1-18C2-F457-46D82F876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24" y="6519869"/>
            <a:ext cx="6905950" cy="4760582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FB5FEA80-B75C-C140-45AD-E797AEBF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458" y="6749342"/>
            <a:ext cx="7619370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395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B9C079-EA2F-20B0-F91E-A4428956E5D6}"/>
              </a:ext>
            </a:extLst>
          </p:cNvPr>
          <p:cNvSpPr txBox="1"/>
          <p:nvPr/>
        </p:nvSpPr>
        <p:spPr>
          <a:xfrm>
            <a:off x="7284728" y="1947600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3FCC2-DB77-0B6B-89AB-F266C6FA7C76}"/>
              </a:ext>
            </a:extLst>
          </p:cNvPr>
          <p:cNvSpPr txBox="1"/>
          <p:nvPr/>
        </p:nvSpPr>
        <p:spPr>
          <a:xfrm>
            <a:off x="4504347" y="1251757"/>
            <a:ext cx="724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LOG power difference: no-reward - reward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E08F2-AD81-72BA-211D-BA770AE91069}"/>
              </a:ext>
            </a:extLst>
          </p:cNvPr>
          <p:cNvSpPr txBox="1"/>
          <p:nvPr/>
        </p:nvSpPr>
        <p:spPr>
          <a:xfrm>
            <a:off x="7203393" y="518080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BRUNO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D147BA6-CEF1-6B0E-97BE-DDFF7A10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84" y="2532375"/>
            <a:ext cx="5717575" cy="476058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5B9433A-0A05-7C27-FA47-879E390D9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36" y="7431418"/>
            <a:ext cx="5717575" cy="476058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495057-0353-9263-E3C9-3E0164FD6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78" y="7431418"/>
            <a:ext cx="5717575" cy="4760582"/>
          </a:xfrm>
          <a:prstGeom prst="rect">
            <a:avLst/>
          </a:prstGeom>
        </p:spPr>
      </p:pic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5DA3A49-FA34-40BF-DB4F-7B2805B21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13" y="2707973"/>
            <a:ext cx="6176527" cy="44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78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DFCA37D-5894-AA68-8C9B-3D0F8A973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78" y="1460190"/>
            <a:ext cx="6668472" cy="476058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2F705C7-01C7-867A-F78B-A072B3709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09" y="1627830"/>
            <a:ext cx="6668472" cy="4760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DC83A-72E0-F3CF-C5EF-36DAD6008A23}"/>
              </a:ext>
            </a:extLst>
          </p:cNvPr>
          <p:cNvSpPr txBox="1"/>
          <p:nvPr/>
        </p:nvSpPr>
        <p:spPr>
          <a:xfrm>
            <a:off x="7203393" y="76120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BRUNO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B953-BE53-603E-0033-E98EFB48C136}"/>
              </a:ext>
            </a:extLst>
          </p:cNvPr>
          <p:cNvSpPr txBox="1"/>
          <p:nvPr/>
        </p:nvSpPr>
        <p:spPr>
          <a:xfrm>
            <a:off x="3986541" y="749233"/>
            <a:ext cx="216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Theta band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A4024-D041-0860-6E76-CEA8CD215D1B}"/>
              </a:ext>
            </a:extLst>
          </p:cNvPr>
          <p:cNvSpPr txBox="1"/>
          <p:nvPr/>
        </p:nvSpPr>
        <p:spPr>
          <a:xfrm>
            <a:off x="11186856" y="682076"/>
            <a:ext cx="197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Beta band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12FDE-2717-4DD6-2D44-56D779A761F2}"/>
              </a:ext>
            </a:extLst>
          </p:cNvPr>
          <p:cNvSpPr txBox="1"/>
          <p:nvPr/>
        </p:nvSpPr>
        <p:spPr>
          <a:xfrm rot="16200000">
            <a:off x="624200" y="3548093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928AE36-5D68-FFF2-A123-570AF006D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12" y="6931349"/>
            <a:ext cx="7067968" cy="476058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B1EF705-BE2E-5A04-E2B5-B9D917523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630" y="7052208"/>
            <a:ext cx="7619370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662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A98827D-41B1-11A2-4FD9-BFE368764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2137056"/>
            <a:ext cx="7685175" cy="54864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03A1253-B6BC-B4C5-52C8-407533A56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4" y="2137056"/>
            <a:ext cx="7685175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3A3AD7-30A4-7115-3577-6FEC887F6A74}"/>
              </a:ext>
            </a:extLst>
          </p:cNvPr>
          <p:cNvSpPr txBox="1"/>
          <p:nvPr/>
        </p:nvSpPr>
        <p:spPr>
          <a:xfrm>
            <a:off x="5785944" y="1260849"/>
            <a:ext cx="5050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Spectrogram – Power Spectral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DA013-CF1D-E57F-780E-57992184BBD7}"/>
              </a:ext>
            </a:extLst>
          </p:cNvPr>
          <p:cNvSpPr txBox="1"/>
          <p:nvPr/>
        </p:nvSpPr>
        <p:spPr>
          <a:xfrm>
            <a:off x="7203393" y="518080"/>
            <a:ext cx="174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BRUNO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AB7A0-49E0-A7B1-5A7D-77947AC8F0BE}"/>
              </a:ext>
            </a:extLst>
          </p:cNvPr>
          <p:cNvSpPr txBox="1"/>
          <p:nvPr/>
        </p:nvSpPr>
        <p:spPr>
          <a:xfrm>
            <a:off x="3596640" y="1517398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5F8AF-40E4-BC2E-F9BA-8C96715F2C94}"/>
              </a:ext>
            </a:extLst>
          </p:cNvPr>
          <p:cNvSpPr txBox="1"/>
          <p:nvPr/>
        </p:nvSpPr>
        <p:spPr>
          <a:xfrm>
            <a:off x="11707256" y="1552281"/>
            <a:ext cx="113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8450D-0BC4-3F86-BE66-6A23C787584D}"/>
              </a:ext>
            </a:extLst>
          </p:cNvPr>
          <p:cNvSpPr txBox="1"/>
          <p:nvPr/>
        </p:nvSpPr>
        <p:spPr>
          <a:xfrm rot="16200000">
            <a:off x="29089" y="4044347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PPC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E35B6EC2-9731-A057-6381-07B03F57B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7" y="7658339"/>
            <a:ext cx="7619370" cy="4760582"/>
          </a:xfrm>
          <a:prstGeom prst="rect">
            <a:avLst/>
          </a:prstGeom>
        </p:spPr>
      </p:pic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538323A-70DA-7364-BB1B-F6283CD1A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058" y="7623456"/>
            <a:ext cx="7619370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11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42618-5459-D8DD-15DF-D4549029F7B5}"/>
              </a:ext>
            </a:extLst>
          </p:cNvPr>
          <p:cNvSpPr txBox="1"/>
          <p:nvPr/>
        </p:nvSpPr>
        <p:spPr>
          <a:xfrm>
            <a:off x="6737684" y="5197642"/>
            <a:ext cx="13179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VIK</a:t>
            </a:r>
          </a:p>
        </p:txBody>
      </p:sp>
    </p:spTree>
    <p:extLst>
      <p:ext uri="{BB962C8B-B14F-4D97-AF65-F5344CB8AC3E}">
        <p14:creationId xmlns:p14="http://schemas.microsoft.com/office/powerpoint/2010/main" val="3284807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40740</TotalTime>
  <Words>1274</Words>
  <Application>Microsoft Office PowerPoint</Application>
  <PresentationFormat>Custom</PresentationFormat>
  <Paragraphs>283</Paragraphs>
  <Slides>140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5" baseType="lpstr">
      <vt:lpstr>Arial</vt:lpstr>
      <vt:lpstr>Calibri</vt:lpstr>
      <vt:lpstr>Calibri Light</vt:lpstr>
      <vt:lpstr>Office Theme</vt:lpstr>
      <vt:lpstr>Acrobat Document</vt:lpstr>
      <vt:lpstr>PowerPoint Presentation</vt:lpstr>
      <vt:lpstr>PowerPoint Presentation</vt:lpstr>
      <vt:lpstr>MEETING 4/25/23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MEETING 4/18/23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COHERENCE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MEETING 3/7/23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MEETING 2/6/23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MEETING 1/20/23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Gino Del Ferraro</dc:creator>
  <cp:lastModifiedBy>Gino Del Ferraro</cp:lastModifiedBy>
  <cp:revision>25</cp:revision>
  <dcterms:created xsi:type="dcterms:W3CDTF">2023-01-11T18:36:31Z</dcterms:created>
  <dcterms:modified xsi:type="dcterms:W3CDTF">2023-05-30T16:07:13Z</dcterms:modified>
</cp:coreProperties>
</file>